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4" r:id="rId13"/>
    <p:sldId id="272" r:id="rId14"/>
    <p:sldId id="275" r:id="rId15"/>
    <p:sldId id="273" r:id="rId16"/>
    <p:sldId id="284" r:id="rId17"/>
    <p:sldId id="280" r:id="rId18"/>
    <p:sldId id="269" r:id="rId19"/>
    <p:sldId id="285" r:id="rId20"/>
    <p:sldId id="283" r:id="rId21"/>
    <p:sldId id="286" r:id="rId22"/>
    <p:sldId id="289" r:id="rId23"/>
    <p:sldId id="299" r:id="rId24"/>
    <p:sldId id="301" r:id="rId25"/>
    <p:sldId id="319" r:id="rId26"/>
    <p:sldId id="320" r:id="rId27"/>
    <p:sldId id="321" r:id="rId28"/>
    <p:sldId id="322" r:id="rId29"/>
    <p:sldId id="323" r:id="rId30"/>
    <p:sldId id="291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96B6-95BE-4AB1-91D9-03D178DF4DDA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AE31-15AE-4424-A753-9F188E3B7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93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84C7B1D-5D90-477A-AADD-A28014193CD3}" type="slidenum">
              <a:rPr lang="fr-FR" altLang="fr-FR">
                <a:solidFill>
                  <a:prstClr val="black"/>
                </a:solidFill>
              </a:rPr>
              <a:pPr/>
              <a:t>23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4A9207-4AFB-415A-8952-C4A6096529BD}" type="slidenum">
              <a:rPr lang="fr-FR" altLang="fr-FR">
                <a:solidFill>
                  <a:prstClr val="black"/>
                </a:solidFill>
              </a:rPr>
              <a:pPr/>
              <a:t>24</a:t>
            </a:fld>
            <a:endParaRPr lang="fr-FR" alt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4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9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2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6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68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4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0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F96D-FEB0-4FEF-A420-97BB608EB759}" type="datetimeFigureOut">
              <a:rPr lang="fr-FR" smtClean="0"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EE17-868A-4F13-8E6D-769B12184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r-FR" sz="3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ETAT DES CONNAISSANCES ET RESSOURCES MINIERES DU NIGER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92768" y="2376622"/>
            <a:ext cx="4206463" cy="210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ABDOU OUSSEINI</a:t>
            </a:r>
          </a:p>
          <a:p>
            <a:pPr marL="0" indent="0">
              <a:buNone/>
            </a:pP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INGENIEUR GEOLOGUE</a:t>
            </a:r>
          </a:p>
          <a:p>
            <a:pPr marL="0" indent="0">
              <a:buNone/>
            </a:pP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DIRECTEUR DE LA GEOLOGIE</a:t>
            </a:r>
          </a:p>
          <a:p>
            <a:pPr marL="0" indent="0">
              <a:buNone/>
            </a:pP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MINISTERE DES MINES</a:t>
            </a:r>
          </a:p>
          <a:p>
            <a:pPr marL="0" indent="0">
              <a:buNone/>
            </a:pP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NIAMEY NIGER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70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6672" y="712694"/>
            <a:ext cx="5885328" cy="61453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b="1" dirty="0"/>
              <a:t>2. L’AIR</a:t>
            </a:r>
          </a:p>
          <a:p>
            <a:pPr marL="0" indent="0">
              <a:buNone/>
            </a:pPr>
            <a:r>
              <a:rPr lang="fr-FR" altLang="fr-FR" sz="8000" dirty="0"/>
              <a:t>Province minière pas très bien connue sur le plan minier.</a:t>
            </a:r>
          </a:p>
          <a:p>
            <a:pPr marL="0" indent="0">
              <a:buNone/>
            </a:pPr>
            <a:endParaRPr lang="fr-FR" altLang="fr-FR" sz="80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altLang="fr-FR" sz="11200" dirty="0"/>
              <a:t> </a:t>
            </a:r>
            <a:r>
              <a:rPr lang="fr-FR" altLang="fr-FR" sz="11200" b="1" dirty="0"/>
              <a:t>Plusieurs indices de minéralisation</a:t>
            </a:r>
            <a:r>
              <a:rPr lang="fr-FR" altLang="fr-FR" sz="11200" dirty="0"/>
              <a:t>: </a:t>
            </a:r>
          </a:p>
          <a:p>
            <a:pPr marL="0" indent="0">
              <a:buNone/>
            </a:pPr>
            <a:r>
              <a:rPr lang="fr-FR" altLang="fr-FR" sz="8000" dirty="0"/>
              <a:t>Au,  Cu, Ag, Pb, Sn, Ta, ont été identifiés.</a:t>
            </a:r>
          </a:p>
          <a:p>
            <a:pPr marL="0" indent="0">
              <a:buNone/>
            </a:pPr>
            <a:endParaRPr lang="fr-FR" sz="80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1200" b="1" dirty="0"/>
              <a:t> Les gisements </a:t>
            </a:r>
          </a:p>
          <a:p>
            <a:pPr marL="0" indent="0">
              <a:buNone/>
            </a:pPr>
            <a:r>
              <a:rPr lang="fr-FR" sz="8000" dirty="0"/>
              <a:t>Il a été découvert: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8000" b="1" dirty="0">
                <a:solidFill>
                  <a:srgbClr val="FF0000"/>
                </a:solidFill>
              </a:rPr>
              <a:t>De gisements de Cassitérite</a:t>
            </a:r>
          </a:p>
          <a:p>
            <a:pPr marL="0" indent="0">
              <a:buNone/>
            </a:pPr>
            <a:r>
              <a:rPr lang="fr-FR" sz="8000" dirty="0"/>
              <a:t>- découverte remontant à l’AOF (1945) par </a:t>
            </a:r>
            <a:r>
              <a:rPr lang="fr-FR" sz="8000" dirty="0" err="1"/>
              <a:t>Raulais</a:t>
            </a:r>
            <a:r>
              <a:rPr lang="fr-FR" sz="8000" dirty="0"/>
              <a:t>;</a:t>
            </a:r>
          </a:p>
          <a:p>
            <a:pPr>
              <a:buFontTx/>
              <a:buChar char="-"/>
            </a:pPr>
            <a:r>
              <a:rPr lang="fr-FR" sz="8000" dirty="0"/>
              <a:t>Gisements de types alluvionnaire, éluvionnaire, et primaire à </a:t>
            </a:r>
            <a:r>
              <a:rPr lang="fr-FR" sz="8000" dirty="0" err="1"/>
              <a:t>Tarouadji</a:t>
            </a:r>
            <a:r>
              <a:rPr lang="fr-FR" sz="8000" dirty="0"/>
              <a:t>, </a:t>
            </a:r>
            <a:r>
              <a:rPr lang="fr-FR" sz="8000" dirty="0" err="1"/>
              <a:t>El’Mecki</a:t>
            </a:r>
            <a:r>
              <a:rPr lang="fr-FR" sz="8000" dirty="0"/>
              <a:t>, </a:t>
            </a:r>
            <a:r>
              <a:rPr lang="fr-FR" sz="8000" dirty="0" err="1"/>
              <a:t>Guissat</a:t>
            </a:r>
            <a:r>
              <a:rPr lang="fr-FR" sz="8000" dirty="0"/>
              <a:t>, </a:t>
            </a:r>
            <a:r>
              <a:rPr lang="fr-FR" sz="8000" dirty="0" err="1"/>
              <a:t>Timia</a:t>
            </a:r>
            <a:r>
              <a:rPr lang="fr-FR" sz="8000" dirty="0"/>
              <a:t>;</a:t>
            </a:r>
          </a:p>
          <a:p>
            <a:pPr>
              <a:buFontTx/>
              <a:buChar char="-"/>
            </a:pPr>
            <a:r>
              <a:rPr lang="fr-FR" sz="8000" dirty="0"/>
              <a:t>Réserves initiales  plusieurs centaines de tonnes; </a:t>
            </a:r>
          </a:p>
          <a:p>
            <a:pPr>
              <a:buFontTx/>
              <a:buChar char="-"/>
            </a:pPr>
            <a:r>
              <a:rPr lang="fr-FR" sz="8000" dirty="0"/>
              <a:t>Début de l’exploitation remontant à </a:t>
            </a:r>
            <a:r>
              <a:rPr lang="fr-FR" sz="8000" b="1" dirty="0"/>
              <a:t>1948 </a:t>
            </a:r>
            <a:r>
              <a:rPr lang="fr-FR" sz="8000" dirty="0"/>
              <a:t>par la </a:t>
            </a:r>
            <a:r>
              <a:rPr lang="fr-FR" sz="8000" b="1" dirty="0"/>
              <a:t>SMDN</a:t>
            </a:r>
            <a:r>
              <a:rPr lang="fr-FR" sz="8000" dirty="0"/>
              <a:t> devenue </a:t>
            </a:r>
            <a:r>
              <a:rPr lang="fr-FR" sz="8000" b="1" dirty="0"/>
              <a:t>Société Minière du Niger en 1964;</a:t>
            </a:r>
          </a:p>
          <a:p>
            <a:pPr>
              <a:buFontTx/>
              <a:buChar char="-"/>
            </a:pPr>
            <a:r>
              <a:rPr lang="fr-FR" sz="8000" dirty="0"/>
              <a:t>Exploitation artisanale à semi-artisanale (1948 – 1987) se poursuit aujourd’hui artisanalement;</a:t>
            </a:r>
          </a:p>
          <a:p>
            <a:pPr>
              <a:buFontTx/>
              <a:buChar char="-"/>
            </a:pPr>
            <a:r>
              <a:rPr lang="fr-FR" sz="8000" dirty="0"/>
              <a:t>Comme sous produits: Tantale, </a:t>
            </a:r>
            <a:r>
              <a:rPr lang="fr-FR" sz="8000" dirty="0" err="1"/>
              <a:t>Nubium</a:t>
            </a:r>
            <a:endParaRPr lang="fr-FR" sz="8000" dirty="0"/>
          </a:p>
          <a:p>
            <a:pPr marL="0" indent="0">
              <a:buNone/>
              <a:tabLst>
                <a:tab pos="631825" algn="l"/>
              </a:tabLst>
            </a:pPr>
            <a:endParaRPr lang="fr-FR" altLang="fr-FR" sz="8000" dirty="0"/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sz="8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Picture 6" descr="F:\Ai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2694"/>
            <a:ext cx="6306671" cy="6145306"/>
          </a:xfr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7562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</a:p>
        </p:txBody>
      </p:sp>
    </p:spTree>
    <p:extLst>
      <p:ext uri="{BB962C8B-B14F-4D97-AF65-F5344CB8AC3E}">
        <p14:creationId xmlns:p14="http://schemas.microsoft.com/office/powerpoint/2010/main" val="358330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5117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27694" y="739588"/>
            <a:ext cx="5764306" cy="6118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2. L’AIR (suite et fin)</a:t>
            </a:r>
          </a:p>
          <a:p>
            <a:pPr marL="0" indent="0">
              <a:buNone/>
            </a:pPr>
            <a:endParaRPr lang="fr-FR" sz="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FF0000"/>
                </a:solidFill>
              </a:rPr>
              <a:t>De Gisements de marbre:</a:t>
            </a:r>
          </a:p>
          <a:p>
            <a:pPr>
              <a:buFontTx/>
              <a:buChar char="-"/>
            </a:pPr>
            <a:r>
              <a:rPr lang="fr-FR" altLang="fr-FR" sz="2000" dirty="0"/>
              <a:t>le marbre existe en grande quantité dans le massif de l’Aïr: </a:t>
            </a:r>
          </a:p>
          <a:p>
            <a:pPr lvl="1"/>
            <a:r>
              <a:rPr lang="fr-FR" altLang="fr-FR" sz="2000" b="1" dirty="0"/>
              <a:t>Mont </a:t>
            </a:r>
            <a:r>
              <a:rPr lang="fr-FR" altLang="fr-FR" sz="2000" b="1" dirty="0" err="1"/>
              <a:t>Taghmert</a:t>
            </a:r>
            <a:r>
              <a:rPr lang="fr-FR" altLang="fr-FR" sz="2000" b="1" dirty="0"/>
              <a:t>;</a:t>
            </a:r>
          </a:p>
          <a:p>
            <a:pPr lvl="1"/>
            <a:r>
              <a:rPr lang="fr-FR" altLang="fr-FR" sz="2000" b="1" dirty="0"/>
              <a:t>Entre les oueds Tin Galène et </a:t>
            </a:r>
            <a:r>
              <a:rPr lang="fr-FR" altLang="fr-FR" sz="2000" b="1" dirty="0" err="1"/>
              <a:t>Aousamar</a:t>
            </a:r>
            <a:endParaRPr lang="fr-FR" altLang="fr-FR" sz="2000" b="1" dirty="0"/>
          </a:p>
          <a:p>
            <a:pPr>
              <a:buFontTx/>
              <a:buChar char="-"/>
            </a:pPr>
            <a:r>
              <a:rPr lang="fr-FR" altLang="fr-FR" sz="2000" dirty="0"/>
              <a:t>Plusieurs types de marbres:</a:t>
            </a:r>
          </a:p>
          <a:p>
            <a:pPr lvl="1"/>
            <a:r>
              <a:rPr lang="fr-FR" altLang="fr-FR" sz="2200" b="1" dirty="0"/>
              <a:t>Marbre blanc (</a:t>
            </a:r>
            <a:r>
              <a:rPr lang="fr-FR" altLang="fr-FR" sz="2200" b="1" dirty="0" err="1"/>
              <a:t>Iférouane</a:t>
            </a:r>
            <a:r>
              <a:rPr lang="fr-FR" altLang="fr-FR" sz="2200" b="1" dirty="0"/>
              <a:t>);</a:t>
            </a:r>
          </a:p>
          <a:p>
            <a:pPr lvl="1"/>
            <a:r>
              <a:rPr lang="fr-FR" altLang="fr-FR" sz="2200" b="1" dirty="0"/>
              <a:t>Marbre blanc rosâtre;</a:t>
            </a:r>
          </a:p>
          <a:p>
            <a:pPr lvl="1"/>
            <a:r>
              <a:rPr lang="fr-FR" altLang="fr-FR" sz="2200" b="1" dirty="0"/>
              <a:t>Marbre bleu (montagne bleue)</a:t>
            </a:r>
          </a:p>
          <a:p>
            <a:pPr marL="457200" lvl="1" indent="0">
              <a:buNone/>
            </a:pPr>
            <a:endParaRPr lang="fr-FR" altLang="fr-FR" sz="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FF0000"/>
                </a:solidFill>
              </a:rPr>
              <a:t>L’exploitation artisanale d’or</a:t>
            </a:r>
          </a:p>
          <a:p>
            <a:pPr>
              <a:buFontTx/>
              <a:buChar char="-"/>
            </a:pPr>
            <a:r>
              <a:rPr lang="fr-FR" altLang="fr-FR" sz="2000" dirty="0"/>
              <a:t>Aujourd’hui cinq sites d’orpaillage sont actifs dans l’Aïr dont:</a:t>
            </a:r>
          </a:p>
          <a:p>
            <a:pPr lvl="1"/>
            <a:r>
              <a:rPr lang="fr-FR" altLang="fr-FR" sz="2000" b="1" dirty="0" err="1"/>
              <a:t>Tchibarkatène</a:t>
            </a:r>
            <a:r>
              <a:rPr lang="fr-FR" altLang="fr-FR" sz="2000" b="1" dirty="0"/>
              <a:t> à la frontière avec l’Algérie;</a:t>
            </a:r>
          </a:p>
          <a:p>
            <a:pPr lvl="1"/>
            <a:r>
              <a:rPr lang="fr-FR" altLang="fr-FR" sz="2000" b="1" dirty="0" err="1"/>
              <a:t>Tabelot</a:t>
            </a:r>
            <a:r>
              <a:rPr lang="fr-FR" altLang="fr-FR" sz="2000" b="1" dirty="0"/>
              <a:t>;</a:t>
            </a:r>
          </a:p>
          <a:p>
            <a:pPr lvl="1"/>
            <a:r>
              <a:rPr lang="fr-FR" altLang="fr-FR" sz="2000" b="1" dirty="0" err="1"/>
              <a:t>Tintoulous</a:t>
            </a:r>
            <a:endParaRPr lang="fr-FR" altLang="fr-FR" sz="2000" b="1" dirty="0"/>
          </a:p>
        </p:txBody>
      </p:sp>
      <p:pic>
        <p:nvPicPr>
          <p:cNvPr id="5" name="Picture 6" descr="F:\Ai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9588"/>
            <a:ext cx="6172200" cy="6118412"/>
          </a:xfrm>
          <a:noFill/>
        </p:spPr>
      </p:pic>
    </p:spTree>
    <p:extLst>
      <p:ext uri="{BB962C8B-B14F-4D97-AF65-F5344CB8AC3E}">
        <p14:creationId xmlns:p14="http://schemas.microsoft.com/office/powerpoint/2010/main" val="76117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16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/>
              <a:t>Le cadastre minier du massif de l’Aïr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592138"/>
            <a:ext cx="5284694" cy="6265862"/>
          </a:xfrm>
        </p:spPr>
      </p:pic>
    </p:spTree>
    <p:extLst>
      <p:ext uri="{BB962C8B-B14F-4D97-AF65-F5344CB8AC3E}">
        <p14:creationId xmlns:p14="http://schemas.microsoft.com/office/powerpoint/2010/main" val="214905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3770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92686" y="797217"/>
            <a:ext cx="5399313" cy="6074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b="1" dirty="0"/>
              <a:t>DAMAGARAM MOUNIO  ET          SUD MARADI </a:t>
            </a:r>
          </a:p>
          <a:p>
            <a:pPr marL="0" indent="0">
              <a:buNone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potentiel minier de ces deux secteurs sont  peu connus.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existe plusieurs indices  de substances minières: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(Au)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Cuivre (Cu)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Argent (Ag)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Plomb (Pb)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Zinc (Zn)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Béryllium (Be)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Terres rares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5" descr="F:\damagaraMarad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83770"/>
            <a:ext cx="6792687" cy="607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8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788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/>
              <a:t>Le cadastre minier du Damagaram Mounio et Sud Maradi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6" y="954741"/>
            <a:ext cx="5142969" cy="590297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7" y="833438"/>
            <a:ext cx="4832536" cy="6024562"/>
          </a:xfrm>
        </p:spPr>
      </p:pic>
    </p:spTree>
    <p:extLst>
      <p:ext uri="{BB962C8B-B14F-4D97-AF65-F5344CB8AC3E}">
        <p14:creationId xmlns:p14="http://schemas.microsoft.com/office/powerpoint/2010/main" val="33214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80570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580572"/>
            <a:ext cx="6019800" cy="6277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4. LE DJADO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000" dirty="0"/>
              <a:t> </a:t>
            </a:r>
            <a:r>
              <a:rPr lang="fr-FR" sz="2000" b="1" dirty="0"/>
              <a:t>Géologie</a:t>
            </a:r>
          </a:p>
          <a:p>
            <a:pPr>
              <a:buFontTx/>
              <a:buChar char="-"/>
            </a:pPr>
            <a:r>
              <a:rPr lang="fr-FR" sz="2000" dirty="0"/>
              <a:t>Situé aux confins nord-est du pays et correspond à une ramification sud-ouest du Hoggar;</a:t>
            </a:r>
          </a:p>
          <a:p>
            <a:pPr>
              <a:buFontTx/>
              <a:buChar char="-"/>
            </a:pPr>
            <a:r>
              <a:rPr lang="fr-FR" sz="2000" dirty="0"/>
              <a:t>Géologie peu connue;</a:t>
            </a:r>
          </a:p>
          <a:p>
            <a:pPr>
              <a:buFontTx/>
              <a:buChar char="-"/>
            </a:pPr>
            <a:r>
              <a:rPr lang="fr-FR" sz="2000" dirty="0"/>
              <a:t>Formations géologiques:</a:t>
            </a:r>
          </a:p>
          <a:p>
            <a:pPr lvl="1"/>
            <a:r>
              <a:rPr lang="fr-FR" sz="2000" dirty="0"/>
              <a:t>Des méta-sédiments, schistes et micaschistes verdâtres et bariolées, des grès fins, des quartzites;</a:t>
            </a:r>
          </a:p>
          <a:p>
            <a:pPr lvl="1"/>
            <a:r>
              <a:rPr lang="fr-FR" sz="2000" dirty="0"/>
              <a:t>Méta-volcanites isoclinalement  plisses;</a:t>
            </a:r>
          </a:p>
          <a:p>
            <a:pPr lvl="1"/>
            <a:r>
              <a:rPr lang="fr-FR" sz="2000" dirty="0"/>
              <a:t>Des granodiorites gris verdâtres recoupés par des dykes de granites roses</a:t>
            </a:r>
          </a:p>
          <a:p>
            <a:pPr marL="457200" lvl="1" indent="0">
              <a:buNone/>
            </a:pPr>
            <a:endParaRPr lang="fr-FR" sz="8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000" b="1" dirty="0"/>
              <a:t>Potentiel minier</a:t>
            </a:r>
          </a:p>
          <a:p>
            <a:pPr>
              <a:buFontTx/>
              <a:buChar char="-"/>
            </a:pPr>
            <a:r>
              <a:rPr lang="fr-FR" sz="2000" dirty="0"/>
              <a:t>Peu connu;</a:t>
            </a:r>
          </a:p>
          <a:p>
            <a:pPr>
              <a:buFontTx/>
              <a:buChar char="-"/>
            </a:pPr>
            <a:r>
              <a:rPr lang="fr-FR" sz="2000" dirty="0"/>
              <a:t>Néanmoins, on signale la présence d’indices d’or, de gypse, de phosphates, d’uranium, </a:t>
            </a:r>
          </a:p>
          <a:p>
            <a:pPr>
              <a:buFontTx/>
              <a:buChar char="-"/>
            </a:pPr>
            <a:r>
              <a:rPr lang="fr-FR" sz="2000" dirty="0"/>
              <a:t> Récemment, y est apparue une exploitation artisanale d’or dans le Djado. </a:t>
            </a:r>
          </a:p>
        </p:txBody>
      </p:sp>
      <p:pic>
        <p:nvPicPr>
          <p:cNvPr id="6" name="Image 1" descr="lactch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/>
          <a:stretch>
            <a:fillRect/>
          </a:stretch>
        </p:blipFill>
        <p:spPr bwMode="auto">
          <a:xfrm>
            <a:off x="446567" y="637954"/>
            <a:ext cx="5635256" cy="553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1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5117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605118"/>
            <a:ext cx="6019800" cy="625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Le bassin de Tim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Mersoï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bordure occidentale du massif de l’Aïr;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réputé riche en uranium, charbon, cuivre, molybdène.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L’uranium: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Découvert en 1958 par le BRGM 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prospectait du cuivre;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1959 et 1968 voir jusqu’en 1974, 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CEA, en a découvert un important potentiel uranifère;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d’une quinzaine de zones favorables à la présence d’uranium a été découverte;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travaux de détail réalisés sur certains de ces sites, ont abouti à la définition de plusieurs gisements dont les gisements:</a:t>
            </a:r>
          </a:p>
          <a:p>
            <a:pPr lvl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d’Arlit , exploités par la SOMAIR (1971)</a:t>
            </a:r>
          </a:p>
          <a:p>
            <a:pPr lvl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d’Akouta, exploités par la COMINAK (1978)</a:t>
            </a:r>
          </a:p>
          <a:p>
            <a:pPr lvl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d’Imouraren, détenus par IMOURAREN SA (2008)</a:t>
            </a:r>
          </a:p>
          <a:p>
            <a:pPr lvl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d’Azélik, exploités par la SOMINA (2007);</a:t>
            </a:r>
          </a:p>
          <a:p>
            <a:pPr lvl="1"/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Madaouéla, attribués à GOVIEX (2016).</a:t>
            </a:r>
          </a:p>
          <a:p>
            <a:pPr>
              <a:buFontTx/>
              <a:buChar char="-"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fr-FR" altLang="fr-FR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18"/>
            <a:ext cx="6172200" cy="62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3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477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EVOLUTION DES RESERVES D’URANIUM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5056"/>
              </p:ext>
            </p:extLst>
          </p:nvPr>
        </p:nvGraphicFramePr>
        <p:xfrm>
          <a:off x="0" y="1062317"/>
          <a:ext cx="12183035" cy="495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8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428">
                <a:tc>
                  <a:txBody>
                    <a:bodyPr/>
                    <a:lstStyle/>
                    <a:p>
                      <a:r>
                        <a:rPr lang="fr-FR" sz="2000" dirty="0"/>
                        <a:t>ANNEE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2008 (2009)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(2014) 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28">
                <a:tc rowSpan="6">
                  <a:txBody>
                    <a:bodyPr/>
                    <a:lstStyle/>
                    <a:p>
                      <a:endParaRPr lang="fr-FR" sz="2000" dirty="0"/>
                    </a:p>
                    <a:p>
                      <a:endParaRPr lang="fr-FR" sz="2000" dirty="0"/>
                    </a:p>
                    <a:p>
                      <a:endParaRPr lang="fr-FR" sz="2000" dirty="0"/>
                    </a:p>
                    <a:p>
                      <a:endParaRPr lang="fr-FR" sz="2000" dirty="0"/>
                    </a:p>
                    <a:p>
                      <a:endParaRPr lang="fr-FR" sz="2000" dirty="0"/>
                    </a:p>
                    <a:p>
                      <a:endParaRPr lang="fr-FR" sz="2000" dirty="0"/>
                    </a:p>
                    <a:p>
                      <a:pPr algn="ctr"/>
                      <a:r>
                        <a:rPr lang="fr-FR" sz="2000" b="1" dirty="0"/>
                        <a:t>RESERVES</a:t>
                      </a:r>
                    </a:p>
                    <a:p>
                      <a:pPr algn="ctr"/>
                      <a:r>
                        <a:rPr lang="fr-FR" sz="2000" b="1" dirty="0"/>
                        <a:t>(TU)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GISEMENTS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47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ARLIT  (SOMAIR)</a:t>
                      </a:r>
                    </a:p>
                    <a:p>
                      <a:r>
                        <a:rPr lang="fr-FR" sz="2000" dirty="0"/>
                        <a:t> Profondeur: 25 à 120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30.000</a:t>
                      </a:r>
                      <a:r>
                        <a:rPr lang="fr-FR" sz="2000" dirty="0"/>
                        <a:t> </a:t>
                      </a:r>
                    </a:p>
                    <a:p>
                      <a:r>
                        <a:rPr lang="fr-FR" sz="2000" dirty="0"/>
                        <a:t>0,25 ‰ 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22.000 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23.877 TU métal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(5.233 TU métal</a:t>
                      </a:r>
                    </a:p>
                    <a:p>
                      <a:r>
                        <a:rPr lang="fr-FR" sz="2000" dirty="0"/>
                        <a:t>Teneur: </a:t>
                      </a:r>
                      <a:r>
                        <a:rPr lang="fr-FR" sz="2000" b="1" dirty="0"/>
                        <a:t>2,57</a:t>
                      </a:r>
                      <a:r>
                        <a:rPr lang="fr-FR" sz="2000" dirty="0"/>
                        <a:t> ‰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0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AKOUTA (COMINAK)</a:t>
                      </a:r>
                      <a:endParaRPr lang="fr-FR" sz="2000" dirty="0"/>
                    </a:p>
                    <a:p>
                      <a:r>
                        <a:rPr lang="fr-FR" sz="2000" dirty="0"/>
                        <a:t>Profondeur: 250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44.000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0,45 ‰ 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44.000 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(25.454 TU métal)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12.000 TU</a:t>
                      </a:r>
                    </a:p>
                    <a:p>
                      <a:r>
                        <a:rPr lang="fr-FR" sz="2000" b="1" dirty="0"/>
                        <a:t>3,61 ‰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9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IMOURAREN (AREVA)</a:t>
                      </a:r>
                    </a:p>
                    <a:p>
                      <a:r>
                        <a:rPr lang="fr-FR" sz="2000" dirty="0"/>
                        <a:t>Profondeur: 140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66.000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0,12 ‰  </a:t>
                      </a:r>
                      <a:r>
                        <a:rPr lang="fr-FR" sz="2000" u="none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80.000 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213.722 TU métal</a:t>
                      </a:r>
                    </a:p>
                    <a:p>
                      <a:r>
                        <a:rPr lang="fr-FR" sz="2000" dirty="0"/>
                        <a:t>Teneur: 0,72%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213.722 TU métal</a:t>
                      </a:r>
                    </a:p>
                    <a:p>
                      <a:r>
                        <a:rPr lang="fr-FR" sz="2000" dirty="0"/>
                        <a:t>Teneur: 0,72%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00">
                <a:tc vMerge="1">
                  <a:txBody>
                    <a:bodyPr/>
                    <a:lstStyle/>
                    <a:p>
                      <a:pPr algn="l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AZELIK (SOMINA)</a:t>
                      </a:r>
                    </a:p>
                    <a:p>
                      <a:r>
                        <a:rPr lang="fr-FR" sz="2000" dirty="0"/>
                        <a:t> Profondeur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15.000 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12.700</a:t>
                      </a:r>
                      <a:r>
                        <a:rPr lang="fr-FR" sz="2000" b="1" baseline="0" dirty="0"/>
                        <a:t> TU </a:t>
                      </a:r>
                      <a:r>
                        <a:rPr lang="fr-FR" sz="2000" baseline="0" dirty="0"/>
                        <a:t>métal</a:t>
                      </a:r>
                    </a:p>
                    <a:p>
                      <a:r>
                        <a:rPr lang="fr-FR" sz="2000" baseline="0" dirty="0"/>
                        <a:t>Teneur: à 1,39%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12.148 TU métal </a:t>
                      </a:r>
                      <a:r>
                        <a:rPr lang="fr-FR" sz="2000" dirty="0"/>
                        <a:t>teneur: 0,14%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75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MADAOUELA (Goviex) </a:t>
                      </a:r>
                      <a:r>
                        <a:rPr lang="fr-FR" sz="2000" dirty="0"/>
                        <a:t>Profondeur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27.469 TU</a:t>
                      </a:r>
                    </a:p>
                    <a:p>
                      <a:r>
                        <a:rPr lang="fr-FR" sz="2000" b="0" dirty="0"/>
                        <a:t>Teneur: </a:t>
                      </a:r>
                      <a:r>
                        <a:rPr lang="fr-FR" sz="2000" b="1" dirty="0"/>
                        <a:t>0,46%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428">
                <a:tc>
                  <a:txBody>
                    <a:bodyPr/>
                    <a:lstStyle/>
                    <a:p>
                      <a:r>
                        <a:rPr lang="fr-FR" sz="20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140.000TU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161.000 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275.753 TU métal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270.572 TU métal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25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82434" y="0"/>
            <a:ext cx="4809565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5.Bassin de Tim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Mersoï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(suite)</a:t>
            </a:r>
          </a:p>
          <a:p>
            <a:pPr marL="0" indent="0">
              <a:buNone/>
            </a:pPr>
            <a:endParaRPr lang="fr-FR" alt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Charbon: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Les premiers indices </a:t>
            </a: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ont été rencontrés 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1964 par le CEA </a:t>
            </a: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dans cadre d’une campagne de recherche d’uranium; 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Réserves initiales</a:t>
            </a: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estimées à 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6 millions de tonnes; 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Création de SONICHAR (Société Nigérienne du Charbon d’Anou </a:t>
            </a:r>
            <a:r>
              <a:rPr lang="fr-FR" altLang="fr-F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Araren</a:t>
            </a: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1975;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Début de l’exploitation:</a:t>
            </a: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1978;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Année de première production: 1980;</a:t>
            </a:r>
            <a:endParaRPr lang="fr-FR" altLang="fr-F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Production moyenne annuelle</a:t>
            </a: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275.000 tonnes;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Production cumulée: </a:t>
            </a: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environ 6 millions de tonnes; </a:t>
            </a:r>
          </a:p>
          <a:p>
            <a:pPr>
              <a:buFontTx/>
              <a:buChar char="-"/>
            </a:pPr>
            <a:r>
              <a:rPr lang="fr-FR" altLang="fr-F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Réserves à date (2016): autour de  15 millions de tonnes;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824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3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0305"/>
          </a:xfrm>
        </p:spPr>
        <p:txBody>
          <a:bodyPr>
            <a:no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6777038" y="887413"/>
            <a:ext cx="5414962" cy="59705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300" b="1" dirty="0"/>
              <a:t>5. Bassin de Tim </a:t>
            </a:r>
            <a:r>
              <a:rPr lang="fr-FR" sz="3300" b="1" dirty="0" err="1"/>
              <a:t>Mersoï</a:t>
            </a:r>
            <a:r>
              <a:rPr lang="fr-FR" sz="3300" b="1" dirty="0"/>
              <a:t> </a:t>
            </a:r>
          </a:p>
          <a:p>
            <a:pPr marL="0" indent="0">
              <a:buNone/>
            </a:pPr>
            <a:r>
              <a:rPr lang="fr-FR" sz="3300" b="1" dirty="0"/>
              <a:t>(suite et fin)</a:t>
            </a:r>
          </a:p>
          <a:p>
            <a:pPr marL="0" indent="0">
              <a:buNone/>
            </a:pPr>
            <a:endParaRPr lang="fr-FR" sz="11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F0000"/>
                </a:solidFill>
              </a:rPr>
              <a:t>Cuivre</a:t>
            </a:r>
          </a:p>
          <a:p>
            <a:pPr marL="0" indent="0">
              <a:buNone/>
            </a:pPr>
            <a:endParaRPr lang="fr-FR" sz="900" b="1" dirty="0"/>
          </a:p>
          <a:p>
            <a:pPr>
              <a:buFontTx/>
              <a:buChar char="-"/>
            </a:pPr>
            <a:r>
              <a:rPr lang="fr-FR" sz="2000" dirty="0"/>
              <a:t>Découverte des premiers indices: </a:t>
            </a:r>
            <a:r>
              <a:rPr lang="fr-FR" sz="2000" b="1" dirty="0"/>
              <a:t>en 1954 par un certain LOMBARD;</a:t>
            </a:r>
          </a:p>
          <a:p>
            <a:pPr>
              <a:buFontTx/>
              <a:buChar char="-"/>
            </a:pPr>
            <a:r>
              <a:rPr lang="fr-FR" sz="2000" dirty="0"/>
              <a:t>Les différents travaux réalisés par le CEA et le BRGM de 1954 à 1961 ont mis en évidence plus d’une centaine d’indices répartis en 5 Groupes:</a:t>
            </a:r>
          </a:p>
          <a:p>
            <a:pPr lvl="1"/>
            <a:r>
              <a:rPr lang="fr-FR" sz="2000" b="1" dirty="0"/>
              <a:t>Le Groupe d’</a:t>
            </a:r>
            <a:r>
              <a:rPr lang="fr-FR" sz="2000" b="1" dirty="0" err="1"/>
              <a:t>Idekel</a:t>
            </a:r>
            <a:r>
              <a:rPr lang="fr-FR" sz="2000" b="1" dirty="0"/>
              <a:t>-Imouraren;</a:t>
            </a:r>
          </a:p>
          <a:p>
            <a:pPr lvl="1"/>
            <a:r>
              <a:rPr lang="fr-FR" sz="2000" b="1" dirty="0"/>
              <a:t>Le Groupe d’Azélik;</a:t>
            </a:r>
          </a:p>
          <a:p>
            <a:pPr lvl="1"/>
            <a:r>
              <a:rPr lang="fr-FR" sz="2000" b="1" dirty="0"/>
              <a:t>Le Groupe de </a:t>
            </a:r>
            <a:r>
              <a:rPr lang="fr-FR" sz="2000" b="1" dirty="0" err="1"/>
              <a:t>Téguida</a:t>
            </a:r>
            <a:r>
              <a:rPr lang="fr-FR" sz="2000" b="1" dirty="0"/>
              <a:t> in Adrar;</a:t>
            </a:r>
          </a:p>
          <a:p>
            <a:pPr lvl="1"/>
            <a:r>
              <a:rPr lang="fr-FR" sz="2000" b="1" dirty="0"/>
              <a:t>Le Groupe du Mont Arly – </a:t>
            </a:r>
            <a:r>
              <a:rPr lang="fr-FR" sz="2000" b="1" dirty="0" err="1"/>
              <a:t>Torouf</a:t>
            </a:r>
            <a:r>
              <a:rPr lang="fr-FR" sz="2000" b="1" dirty="0"/>
              <a:t>;</a:t>
            </a:r>
          </a:p>
          <a:p>
            <a:pPr lvl="1"/>
            <a:r>
              <a:rPr lang="fr-FR" sz="2000" b="1" dirty="0"/>
              <a:t>Le Groupe de Sud Agadez.</a:t>
            </a:r>
          </a:p>
          <a:p>
            <a:pPr>
              <a:buFontTx/>
              <a:buChar char="-"/>
            </a:pPr>
            <a:r>
              <a:rPr lang="fr-FR" sz="2000" dirty="0"/>
              <a:t>Caractéristiques des occurrences de cuivre:</a:t>
            </a:r>
          </a:p>
          <a:p>
            <a:pPr lvl="1"/>
            <a:r>
              <a:rPr lang="fr-FR" sz="2200" dirty="0"/>
              <a:t>Grande dispersion de la minéralisation;</a:t>
            </a:r>
          </a:p>
          <a:p>
            <a:pPr lvl="1"/>
            <a:r>
              <a:rPr lang="fr-FR" sz="2200" b="1" dirty="0"/>
              <a:t>Teneur</a:t>
            </a:r>
            <a:r>
              <a:rPr lang="fr-FR" sz="2200" dirty="0"/>
              <a:t> variant entre </a:t>
            </a:r>
            <a:r>
              <a:rPr lang="fr-FR" sz="2200" b="1" dirty="0"/>
              <a:t>0,5 et 2,1%;</a:t>
            </a:r>
          </a:p>
          <a:p>
            <a:pPr lvl="1"/>
            <a:r>
              <a:rPr lang="fr-FR" sz="2200" dirty="0"/>
              <a:t>Présence d’uranium</a:t>
            </a:r>
          </a:p>
          <a:p>
            <a:pPr lvl="1"/>
            <a:r>
              <a:rPr lang="fr-FR" sz="2200" dirty="0"/>
              <a:t>Réserves totales en cuivre: quelques centaines de milliers de tonnes;</a:t>
            </a:r>
          </a:p>
          <a:p>
            <a:pPr>
              <a:buFontTx/>
              <a:buChar char="-"/>
            </a:pPr>
            <a:r>
              <a:rPr lang="fr-FR" sz="2000" dirty="0"/>
              <a:t>Exploitation artisanale en cours sur certains sites.</a:t>
            </a:r>
          </a:p>
          <a:p>
            <a:pPr marL="457200" lvl="1" indent="0">
              <a:buNone/>
            </a:pPr>
            <a:endParaRPr lang="fr-FR" altLang="fr-FR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6" name="Imag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06"/>
            <a:ext cx="6777038" cy="642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8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57200"/>
          </a:xfrm>
        </p:spPr>
        <p:txBody>
          <a:bodyPr>
            <a:noAutofit/>
          </a:bodyPr>
          <a:lstStyle/>
          <a:p>
            <a:r>
              <a:rPr lang="fr-FR" sz="2800" dirty="0">
                <a:latin typeface="Arial Black" panose="020B0A04020102020204" pitchFamily="34" charset="0"/>
                <a:cs typeface="Aharoni" panose="02010803020104030203" pitchFamily="2" charset="-79"/>
              </a:rPr>
              <a:t>PLAN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70646"/>
            <a:ext cx="6096000" cy="6387353"/>
          </a:xfrm>
        </p:spPr>
        <p:txBody>
          <a:bodyPr>
            <a:normAutofit fontScale="25000" lnSpcReduction="20000"/>
          </a:bodyPr>
          <a:lstStyle/>
          <a:p>
            <a:pPr marL="444500" indent="-444500" algn="l">
              <a:buAutoNum type="romanUcPeriod"/>
            </a:pPr>
            <a:endParaRPr lang="fr-FR" sz="7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444500" indent="-444500" algn="l">
              <a:buAutoNum type="romanUcPeriod"/>
            </a:pPr>
            <a:r>
              <a:rPr lang="fr-FR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CADRE GEOGRAPHIQUE DU NIGER;</a:t>
            </a:r>
          </a:p>
          <a:p>
            <a:pPr algn="l"/>
            <a:endParaRPr lang="fr-FR" sz="7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l"/>
            <a:r>
              <a:rPr lang="fr-FR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II. CADRE GEOLOGIQUE DU NIGER:</a:t>
            </a:r>
          </a:p>
          <a:p>
            <a:pPr algn="l"/>
            <a:r>
              <a:rPr lang="fr-FR" sz="72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l"/>
            <a:r>
              <a:rPr lang="fr-FR" sz="7200" b="1" dirty="0">
                <a:latin typeface="Arial Black" panose="020B0A04020102020204" pitchFamily="34" charset="0"/>
                <a:cs typeface="Aharoni" panose="02010803020104030203" pitchFamily="2" charset="-79"/>
              </a:rPr>
              <a:t>1. Les grands ensembles géologiques</a:t>
            </a:r>
            <a:r>
              <a:rPr lang="fr-FR" sz="7200" dirty="0">
                <a:latin typeface="Arial Black" panose="020B0A04020102020204" pitchFamily="34" charset="0"/>
                <a:cs typeface="Aharoni" panose="02010803020104030203" pitchFamily="2" charset="-79"/>
              </a:rPr>
              <a:t>;</a:t>
            </a:r>
          </a:p>
          <a:p>
            <a:pPr algn="l"/>
            <a:endParaRPr lang="fr-FR" sz="72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268288" indent="-268288" algn="l">
              <a:buAutoNum type="alphaLcParenR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Les formations de socle;</a:t>
            </a:r>
          </a:p>
          <a:p>
            <a:pPr marL="268288" indent="-268288" algn="l">
              <a:buAutoNum type="alphaLcParenR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Les formations de bassins sédimentaires;</a:t>
            </a:r>
          </a:p>
          <a:p>
            <a:pPr algn="l"/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8000" b="1" dirty="0">
                <a:latin typeface="Arial Black" panose="020B0A04020102020204" pitchFamily="34" charset="0"/>
                <a:cs typeface="Aharoni" panose="02010803020104030203" pitchFamily="2" charset="-79"/>
              </a:rPr>
              <a:t>III. LE POTENTIEL MINIER PAR PROVINCE</a:t>
            </a:r>
          </a:p>
          <a:p>
            <a:pPr algn="l"/>
            <a:endParaRPr lang="fr-FR" sz="7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Liptako Gourma;</a:t>
            </a: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L’Aïr;</a:t>
            </a: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Le Damagaram Mounio et  le Sud Maradi;</a:t>
            </a: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Le Djado;</a:t>
            </a: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Le bassin du Tim </a:t>
            </a:r>
            <a:r>
              <a:rPr lang="fr-F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Mersoi</a:t>
            </a: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L’Ader Doutchi;</a:t>
            </a:r>
          </a:p>
          <a:p>
            <a:pPr algn="l"/>
            <a:endParaRPr lang="fr-FR" sz="6200" dirty="0">
              <a:latin typeface="Arial Black" panose="020B0A04020102020204" pitchFamily="34" charset="0"/>
            </a:endParaRPr>
          </a:p>
          <a:p>
            <a:pPr algn="l"/>
            <a:r>
              <a:rPr lang="fr-FR" sz="6200" dirty="0"/>
              <a:t> </a:t>
            </a:r>
          </a:p>
          <a:p>
            <a:pPr algn="l"/>
            <a:endParaRPr lang="fr-FR" sz="6200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24283" y="887506"/>
            <a:ext cx="6167718" cy="5970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158753" y="470646"/>
            <a:ext cx="6033247" cy="6387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7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8000" dirty="0">
                <a:latin typeface="Arial Black" panose="020B0A04020102020204" pitchFamily="34" charset="0"/>
                <a:cs typeface="Arial" panose="020B0604020202020204" pitchFamily="34" charset="0"/>
              </a:rPr>
              <a:t>IV. </a:t>
            </a:r>
            <a:r>
              <a:rPr lang="fr-FR" sz="8000" b="1" dirty="0">
                <a:latin typeface="Arial Black" panose="020B0A04020102020204" pitchFamily="34" charset="0"/>
                <a:cs typeface="Arial" panose="020B0604020202020204" pitchFamily="34" charset="0"/>
              </a:rPr>
              <a:t>LES EXPLOITATIONS MINIERES</a:t>
            </a:r>
          </a:p>
          <a:p>
            <a:pPr algn="l"/>
            <a:endParaRPr lang="fr-FR" sz="7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68288" indent="-268288" algn="l">
              <a:buAutoNum type="arabicPeriod"/>
            </a:pPr>
            <a:r>
              <a:rPr lang="fr-FR" sz="7200" b="1" dirty="0">
                <a:latin typeface="Arial Black" panose="020B0A04020102020204" pitchFamily="34" charset="0"/>
                <a:cs typeface="Arial" panose="020B0604020202020204" pitchFamily="34" charset="0"/>
              </a:rPr>
              <a:t>Les exploitations industrielles</a:t>
            </a:r>
          </a:p>
          <a:p>
            <a:pPr algn="l"/>
            <a:r>
              <a:rPr lang="fr-FR" sz="72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L’uranium;</a:t>
            </a:r>
          </a:p>
          <a:p>
            <a:pPr algn="l"/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b) L’or;</a:t>
            </a:r>
          </a:p>
          <a:p>
            <a:pPr algn="l"/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c) Le charbon;</a:t>
            </a:r>
          </a:p>
          <a:p>
            <a:pPr algn="l"/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d) Le calcaire (les ciments)</a:t>
            </a:r>
          </a:p>
          <a:p>
            <a:pPr algn="l"/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7200" b="1" dirty="0">
                <a:latin typeface="Arial Black" panose="020B0A04020102020204" pitchFamily="34" charset="0"/>
                <a:cs typeface="Arial" panose="020B0604020202020204" pitchFamily="34" charset="0"/>
              </a:rPr>
              <a:t>2. Les exploitations artisanales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8288" indent="-268288" algn="l">
              <a:buAutoNum type="alphaLcParenR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L’or;</a:t>
            </a:r>
          </a:p>
          <a:p>
            <a:pPr marL="268288" indent="-268288" algn="l">
              <a:buAutoNum type="alphaLcParenR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Le gypse;</a:t>
            </a:r>
          </a:p>
          <a:p>
            <a:pPr marL="268288" indent="-268288" algn="l">
              <a:buAutoNum type="alphaLcParenR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Le natron;</a:t>
            </a:r>
          </a:p>
          <a:p>
            <a:pPr marL="268288" indent="-268288" algn="l">
              <a:buAutoNum type="alphaLcParenR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Les sels.</a:t>
            </a:r>
          </a:p>
          <a:p>
            <a:pPr algn="l"/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94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591671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699246"/>
            <a:ext cx="6019800" cy="615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en-US" b="1" dirty="0"/>
              <a:t>6. l’Ader Doutchi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en-US" b="1" dirty="0"/>
              <a:t> Les indices de minéralisation</a:t>
            </a:r>
          </a:p>
          <a:p>
            <a:pPr marL="0" indent="0">
              <a:buNone/>
            </a:pPr>
            <a:r>
              <a:rPr lang="fr-FR" altLang="en-US" dirty="0"/>
              <a:t>Le potentiel minier de cette province, est marquée par la présence de: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Charbon;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Phosphate;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Gypse;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Calcaire;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</a:t>
            </a:r>
            <a:r>
              <a:rPr lang="fr-FR" altLang="en-US" dirty="0" err="1"/>
              <a:t>Benthonite</a:t>
            </a:r>
            <a:r>
              <a:rPr lang="fr-FR" altLang="en-US" dirty="0"/>
              <a:t>;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Manganèse;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en-US" dirty="0"/>
              <a:t> Pétrole;</a:t>
            </a:r>
          </a:p>
        </p:txBody>
      </p:sp>
      <p:pic>
        <p:nvPicPr>
          <p:cNvPr id="5" name="Image 0" descr="aderDoutc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4"/>
          <a:stretch>
            <a:fillRect/>
          </a:stretch>
        </p:blipFill>
        <p:spPr bwMode="auto">
          <a:xfrm>
            <a:off x="295836" y="806821"/>
            <a:ext cx="5876364" cy="61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6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447"/>
            <a:ext cx="12192000" cy="739588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66329" y="753034"/>
            <a:ext cx="5925671" cy="61049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en-US" sz="11200" b="1" dirty="0"/>
              <a:t>6. l’Ader Doutchi (suite et fin)</a:t>
            </a:r>
          </a:p>
          <a:p>
            <a:pPr marL="0" indent="0">
              <a:buNone/>
            </a:pPr>
            <a:endParaRPr lang="fr-FR" altLang="en-US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altLang="en-US" sz="9600" b="1" dirty="0"/>
              <a:t> Gisements miniers</a:t>
            </a:r>
          </a:p>
          <a:p>
            <a:pPr marL="0" indent="0">
              <a:buNone/>
            </a:pPr>
            <a:endParaRPr lang="fr-FR" altLang="en-US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altLang="en-US" sz="9600" b="1" dirty="0">
                <a:solidFill>
                  <a:srgbClr val="FF0000"/>
                </a:solidFill>
              </a:rPr>
              <a:t>Charbon</a:t>
            </a:r>
          </a:p>
          <a:p>
            <a:pPr>
              <a:buFontTx/>
              <a:buChar char="-"/>
            </a:pPr>
            <a:r>
              <a:rPr lang="fr-FR" altLang="en-US" sz="9600" b="1" dirty="0"/>
              <a:t>Gisement de Salkadamna</a:t>
            </a:r>
          </a:p>
          <a:p>
            <a:pPr lvl="1"/>
            <a:r>
              <a:rPr lang="fr-FR" altLang="en-US" sz="8000" dirty="0"/>
              <a:t>Situé à 80 km au Nord Ouest de Tahoua</a:t>
            </a:r>
          </a:p>
          <a:p>
            <a:pPr lvl="1"/>
            <a:r>
              <a:rPr lang="fr-FR" altLang="en-US" sz="8000" dirty="0"/>
              <a:t>découvert par ACDI en </a:t>
            </a:r>
            <a:r>
              <a:rPr lang="fr-FR" altLang="en-US" sz="8000" b="1" dirty="0"/>
              <a:t>1992</a:t>
            </a:r>
          </a:p>
          <a:p>
            <a:pPr lvl="1"/>
            <a:r>
              <a:rPr lang="fr-FR" altLang="en-US" sz="8000" dirty="0"/>
              <a:t>Réserves d’environ </a:t>
            </a:r>
            <a:r>
              <a:rPr lang="fr-FR" altLang="en-US" sz="8000" b="1" dirty="0"/>
              <a:t>70 millions de tonnes </a:t>
            </a:r>
            <a:r>
              <a:rPr lang="fr-FR" altLang="en-US" sz="8000" dirty="0"/>
              <a:t>dont </a:t>
            </a:r>
            <a:r>
              <a:rPr lang="fr-FR" altLang="en-US" sz="8000" b="1" dirty="0"/>
              <a:t>52 millions de tonnes de réserves prouvées </a:t>
            </a:r>
          </a:p>
          <a:p>
            <a:pPr marL="457200" lvl="1" indent="0">
              <a:buNone/>
            </a:pPr>
            <a:endParaRPr lang="fr-FR" alt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altLang="en-US" sz="9600" b="1" dirty="0">
                <a:solidFill>
                  <a:srgbClr val="FF0000"/>
                </a:solidFill>
              </a:rPr>
              <a:t>Phosphates</a:t>
            </a:r>
          </a:p>
          <a:p>
            <a:pPr>
              <a:buFontTx/>
              <a:buChar char="-"/>
            </a:pPr>
            <a:r>
              <a:rPr lang="fr-FR" altLang="en-US" sz="9600" b="1" dirty="0"/>
              <a:t>Gisement d’</a:t>
            </a:r>
            <a:r>
              <a:rPr lang="fr-FR" altLang="en-US" sz="9600" b="1" dirty="0" err="1"/>
              <a:t>Innakeur</a:t>
            </a:r>
            <a:r>
              <a:rPr lang="fr-FR" altLang="en-US" sz="9600" b="1" dirty="0"/>
              <a:t> –</a:t>
            </a:r>
            <a:r>
              <a:rPr lang="fr-FR" altLang="en-US" sz="9600" b="1" dirty="0" err="1"/>
              <a:t>Gawé</a:t>
            </a:r>
            <a:endParaRPr lang="fr-FR" altLang="en-US" sz="9600" b="1" dirty="0"/>
          </a:p>
          <a:p>
            <a:pPr lvl="1"/>
            <a:r>
              <a:rPr lang="fr-FR" altLang="en-US" sz="8000" dirty="0"/>
              <a:t>Découvert par </a:t>
            </a:r>
            <a:r>
              <a:rPr lang="fr-FR" altLang="en-US" sz="8000" dirty="0" err="1"/>
              <a:t>Greigert</a:t>
            </a:r>
            <a:r>
              <a:rPr lang="fr-FR" altLang="en-US" sz="8000" dirty="0"/>
              <a:t> et </a:t>
            </a:r>
            <a:r>
              <a:rPr lang="fr-FR" altLang="en-US" sz="8000" dirty="0" err="1"/>
              <a:t>Pougnet</a:t>
            </a:r>
            <a:r>
              <a:rPr lang="fr-FR" altLang="en-US" sz="8000" dirty="0"/>
              <a:t> en </a:t>
            </a:r>
            <a:r>
              <a:rPr lang="fr-FR" altLang="en-US" sz="8000" b="1" dirty="0"/>
              <a:t>1967;</a:t>
            </a:r>
          </a:p>
          <a:p>
            <a:pPr lvl="1"/>
            <a:r>
              <a:rPr lang="fr-FR" altLang="en-US" sz="8000" dirty="0"/>
              <a:t>Situé à 60 km au nord de Tahoua;</a:t>
            </a:r>
          </a:p>
          <a:p>
            <a:pPr lvl="1"/>
            <a:r>
              <a:rPr lang="fr-FR" altLang="en-US" sz="8000" dirty="0"/>
              <a:t>Sous forme de nodules de tailles variables pris dans des argiles;</a:t>
            </a:r>
          </a:p>
          <a:p>
            <a:pPr lvl="1"/>
            <a:r>
              <a:rPr lang="fr-FR" altLang="en-US" sz="8000" dirty="0"/>
              <a:t>Âge: Eocène;</a:t>
            </a:r>
          </a:p>
          <a:p>
            <a:pPr lvl="1"/>
            <a:r>
              <a:rPr lang="fr-FR" altLang="en-US" sz="8000" dirty="0"/>
              <a:t>Réserves: </a:t>
            </a:r>
            <a:r>
              <a:rPr lang="fr-FR" altLang="en-US" sz="8000" b="1" dirty="0"/>
              <a:t>7 millions de tonnes </a:t>
            </a:r>
            <a:r>
              <a:rPr lang="fr-FR" altLang="en-US" sz="8000" dirty="0"/>
              <a:t>titrant en moyenne </a:t>
            </a:r>
            <a:r>
              <a:rPr lang="fr-FR" altLang="en-US" sz="8000" b="1" dirty="0"/>
              <a:t>23% P2O5;</a:t>
            </a:r>
          </a:p>
          <a:p>
            <a:pPr lvl="1"/>
            <a:r>
              <a:rPr lang="fr-FR" altLang="en-US" sz="8000" dirty="0"/>
              <a:t>Exploité artisanalement </a:t>
            </a:r>
          </a:p>
        </p:txBody>
      </p:sp>
      <p:pic>
        <p:nvPicPr>
          <p:cNvPr id="5" name="Image 0" descr="aderDoutc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4"/>
          <a:stretch>
            <a:fillRect/>
          </a:stretch>
        </p:blipFill>
        <p:spPr bwMode="auto">
          <a:xfrm>
            <a:off x="-1" y="753035"/>
            <a:ext cx="6131860" cy="61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9246"/>
          </a:xfrm>
        </p:spPr>
        <p:txBody>
          <a:bodyPr>
            <a:normAutofit/>
          </a:bodyPr>
          <a:lstStyle/>
          <a:p>
            <a:r>
              <a:rPr lang="fr-FR" sz="3200" b="1" dirty="0"/>
              <a:t>III. POTENTIEL MINIER PAR PROVINVE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699245"/>
            <a:ext cx="6019800" cy="61587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en-US" b="1" dirty="0"/>
              <a:t>6. l’Ader Doutchi (suite et fin)</a:t>
            </a:r>
          </a:p>
          <a:p>
            <a:pPr marL="0" indent="0">
              <a:buNone/>
            </a:pPr>
            <a:endParaRPr lang="fr-FR" altLang="en-US" sz="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altLang="en-US" b="1" dirty="0"/>
              <a:t> Gisements miniers (suite et fin)</a:t>
            </a:r>
          </a:p>
          <a:p>
            <a:pPr>
              <a:buFontTx/>
              <a:buChar char="-"/>
            </a:pPr>
            <a:r>
              <a:rPr lang="fr-FR" altLang="en-US" sz="2400" b="1" dirty="0">
                <a:solidFill>
                  <a:srgbClr val="FF0000"/>
                </a:solidFill>
              </a:rPr>
              <a:t>Calcaire</a:t>
            </a:r>
          </a:p>
          <a:p>
            <a:pPr lvl="1"/>
            <a:r>
              <a:rPr lang="fr-FR" altLang="en-US" sz="2000" dirty="0"/>
              <a:t>Plusieurs gisements ont été identifiés: Malbaza, Kéita, </a:t>
            </a:r>
            <a:r>
              <a:rPr lang="fr-FR" altLang="en-US" sz="2000" dirty="0" err="1"/>
              <a:t>Garadaoua</a:t>
            </a:r>
            <a:r>
              <a:rPr lang="fr-FR" altLang="en-US" sz="2000" dirty="0"/>
              <a:t>, </a:t>
            </a:r>
          </a:p>
          <a:p>
            <a:pPr lvl="1"/>
            <a:r>
              <a:rPr lang="fr-FR" altLang="en-US" sz="2000" dirty="0"/>
              <a:t>D’autres projets de cimenteries existent à </a:t>
            </a:r>
            <a:r>
              <a:rPr lang="fr-FR" altLang="en-US" sz="2000" dirty="0" err="1"/>
              <a:t>Garadaoua</a:t>
            </a:r>
            <a:r>
              <a:rPr lang="fr-FR" altLang="en-US" sz="2000" dirty="0"/>
              <a:t> (Dan </a:t>
            </a:r>
            <a:r>
              <a:rPr lang="fr-FR" altLang="en-US" sz="2000" dirty="0" err="1"/>
              <a:t>Goté</a:t>
            </a:r>
            <a:r>
              <a:rPr lang="fr-FR" altLang="en-US" sz="2000" dirty="0"/>
              <a:t> du Nigéria), Kao (chinois)</a:t>
            </a:r>
          </a:p>
          <a:p>
            <a:pPr lvl="1"/>
            <a:endParaRPr lang="fr-FR" altLang="en-US" sz="2000" dirty="0"/>
          </a:p>
          <a:p>
            <a:pPr>
              <a:buFontTx/>
              <a:buChar char="-"/>
            </a:pPr>
            <a:r>
              <a:rPr lang="fr-FR" altLang="en-US" sz="2400" b="1" dirty="0">
                <a:solidFill>
                  <a:srgbClr val="FF0000"/>
                </a:solidFill>
              </a:rPr>
              <a:t>Gypse</a:t>
            </a:r>
          </a:p>
          <a:p>
            <a:pPr lvl="1"/>
            <a:r>
              <a:rPr lang="fr-FR" altLang="en-US" sz="2000" dirty="0"/>
              <a:t>Le gypse existe dans les zones de In-</a:t>
            </a:r>
            <a:r>
              <a:rPr lang="fr-FR" altLang="en-US" sz="2000" dirty="0" err="1"/>
              <a:t>aridal</a:t>
            </a:r>
            <a:r>
              <a:rPr lang="fr-FR" altLang="en-US" sz="2000" dirty="0"/>
              <a:t> et de </a:t>
            </a:r>
            <a:r>
              <a:rPr lang="fr-FR" altLang="en-US" sz="2000" dirty="0" err="1"/>
              <a:t>Malbaza</a:t>
            </a:r>
            <a:r>
              <a:rPr lang="fr-FR" altLang="en-US" sz="2000" dirty="0"/>
              <a:t>;</a:t>
            </a:r>
          </a:p>
          <a:p>
            <a:pPr lvl="1"/>
            <a:r>
              <a:rPr lang="fr-FR" altLang="en-US" sz="2000" dirty="0"/>
              <a:t>Il est de type secondaire</a:t>
            </a:r>
          </a:p>
          <a:p>
            <a:pPr marL="457200" lvl="1" indent="0">
              <a:buNone/>
            </a:pPr>
            <a:endParaRPr lang="fr-FR" altLang="en-US" sz="2000" dirty="0"/>
          </a:p>
          <a:p>
            <a:pPr lvl="1"/>
            <a:r>
              <a:rPr lang="fr-FR" altLang="en-US" sz="2000" b="1" dirty="0">
                <a:solidFill>
                  <a:srgbClr val="FF0000"/>
                </a:solidFill>
              </a:rPr>
              <a:t>Gisements de la </a:t>
            </a:r>
            <a:r>
              <a:rPr lang="fr-FR" altLang="en-US" sz="2000" b="1" dirty="0" err="1">
                <a:solidFill>
                  <a:srgbClr val="FF0000"/>
                </a:solidFill>
              </a:rPr>
              <a:t>Maggia</a:t>
            </a:r>
            <a:endParaRPr lang="fr-FR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altLang="en-US" sz="2000" dirty="0"/>
              <a:t>Exploités artisanalement pour ravitailler l’usine de </a:t>
            </a:r>
            <a:r>
              <a:rPr lang="fr-FR" altLang="en-US" sz="2000" dirty="0" err="1"/>
              <a:t>Malbaza</a:t>
            </a:r>
            <a:r>
              <a:rPr lang="fr-FR" altLang="en-US" sz="2000" dirty="0"/>
              <a:t> et exporté au Nigéria</a:t>
            </a:r>
          </a:p>
          <a:p>
            <a:pPr marL="457200" lvl="1" indent="0">
              <a:buNone/>
            </a:pPr>
            <a:endParaRPr lang="fr-FR" altLang="en-US" sz="2000" dirty="0"/>
          </a:p>
          <a:p>
            <a:pPr lvl="1"/>
            <a:r>
              <a:rPr lang="fr-FR" altLang="en-US" sz="2000" b="1" dirty="0">
                <a:solidFill>
                  <a:srgbClr val="FF0000"/>
                </a:solidFill>
              </a:rPr>
              <a:t>Gisement d’</a:t>
            </a:r>
            <a:r>
              <a:rPr lang="fr-FR" altLang="en-US" sz="2000" b="1" dirty="0" err="1">
                <a:solidFill>
                  <a:srgbClr val="FF0000"/>
                </a:solidFill>
              </a:rPr>
              <a:t>InAridal</a:t>
            </a:r>
            <a:r>
              <a:rPr lang="fr-FR" altLang="en-US" sz="2000" b="1" dirty="0">
                <a:solidFill>
                  <a:srgbClr val="FF0000"/>
                </a:solidFill>
              </a:rPr>
              <a:t>, </a:t>
            </a:r>
            <a:r>
              <a:rPr lang="fr-FR" altLang="en-US" sz="2000" dirty="0"/>
              <a:t>serait plus intéressant </a:t>
            </a:r>
          </a:p>
          <a:p>
            <a:pPr marL="457200" lvl="1" indent="0">
              <a:buNone/>
            </a:pPr>
            <a:r>
              <a:rPr lang="fr-FR" altLang="en-US" sz="2000" dirty="0"/>
              <a:t> </a:t>
            </a:r>
          </a:p>
          <a:p>
            <a:pPr lvl="1"/>
            <a:endParaRPr lang="fr-FR" altLang="en-US" sz="2000" b="1" dirty="0"/>
          </a:p>
          <a:p>
            <a:pPr>
              <a:buFontTx/>
              <a:buChar char="-"/>
            </a:pPr>
            <a:endParaRPr lang="fr-FR" altLang="en-US" sz="2000" b="1" dirty="0"/>
          </a:p>
        </p:txBody>
      </p:sp>
      <p:pic>
        <p:nvPicPr>
          <p:cNvPr id="5" name="Image 0" descr="aderDoutc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4"/>
          <a:stretch>
            <a:fillRect/>
          </a:stretch>
        </p:blipFill>
        <p:spPr bwMode="auto">
          <a:xfrm>
            <a:off x="0" y="699246"/>
            <a:ext cx="6172199" cy="61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0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09601" y="1"/>
            <a:ext cx="9867900" cy="714375"/>
          </a:xfrm>
        </p:spPr>
        <p:txBody>
          <a:bodyPr/>
          <a:lstStyle/>
          <a:p>
            <a:r>
              <a:rPr lang="fr-FR" altLang="fr-FR" sz="3200" b="1" dirty="0"/>
              <a:t>Les Gisements en Exploitation</a:t>
            </a:r>
            <a:endParaRPr lang="fr-FR" altLang="fr-FR" sz="3200" dirty="0"/>
          </a:p>
        </p:txBody>
      </p:sp>
      <p:pic>
        <p:nvPicPr>
          <p:cNvPr id="9219" name="Picture 5" descr="C:\Users\Adese\Pictures\Niger%20map%20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2333" r="1663" b="2599"/>
          <a:stretch>
            <a:fillRect/>
          </a:stretch>
        </p:blipFill>
        <p:spPr>
          <a:xfrm>
            <a:off x="0" y="1196975"/>
            <a:ext cx="6858000" cy="5429250"/>
          </a:xfrm>
          <a:effectLst>
            <a:outerShdw dist="139699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81001" y="4000500"/>
            <a:ext cx="1824567" cy="522288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 err="1">
                <a:solidFill>
                  <a:srgbClr val="000000"/>
                </a:solidFill>
                <a:cs typeface="Arial" pitchFamily="34" charset="0"/>
              </a:rPr>
              <a:t>Azelik</a:t>
            </a:r>
            <a:r>
              <a:rPr lang="fr-CA" altLang="fr-FR" sz="1400" dirty="0">
                <a:solidFill>
                  <a:srgbClr val="000000"/>
                </a:solidFill>
                <a:cs typeface="Arial" pitchFamily="34" charset="0"/>
              </a:rPr>
              <a:t>/ Uranium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>
                <a:solidFill>
                  <a:srgbClr val="000000"/>
                </a:solidFill>
                <a:cs typeface="Arial" pitchFamily="34" charset="0"/>
              </a:rPr>
              <a:t>Mine: </a:t>
            </a:r>
            <a:r>
              <a:rPr lang="fr-CA" altLang="fr-FR" sz="1400" b="1" dirty="0">
                <a:solidFill>
                  <a:srgbClr val="FF0000"/>
                </a:solidFill>
                <a:cs typeface="Arial" pitchFamily="34" charset="0"/>
              </a:rPr>
              <a:t>15,000TU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0" y="3143251"/>
            <a:ext cx="2353733" cy="52387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 err="1">
                <a:solidFill>
                  <a:srgbClr val="000000"/>
                </a:solidFill>
                <a:cs typeface="Arial" pitchFamily="34" charset="0"/>
              </a:rPr>
              <a:t>Cominak</a:t>
            </a:r>
            <a:r>
              <a:rPr lang="fr-CA" altLang="fr-FR" sz="1400" dirty="0">
                <a:solidFill>
                  <a:srgbClr val="000000"/>
                </a:solidFill>
                <a:cs typeface="Arial" pitchFamily="34" charset="0"/>
              </a:rPr>
              <a:t>/  Uranium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altLang="fr-FR" sz="1400" dirty="0">
                <a:solidFill>
                  <a:srgbClr val="000000"/>
                </a:solidFill>
                <a:cs typeface="Arial" pitchFamily="34" charset="0"/>
              </a:rPr>
              <a:t>Mine: </a:t>
            </a:r>
            <a:r>
              <a:rPr lang="fr-CA" altLang="fr-FR" sz="1400" b="1" dirty="0">
                <a:solidFill>
                  <a:srgbClr val="FF0000"/>
                </a:solidFill>
                <a:cs typeface="Arial" pitchFamily="34" charset="0"/>
              </a:rPr>
              <a:t>59,000TU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3048001" y="2643189"/>
            <a:ext cx="2165351" cy="52387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400" kern="0" dirty="0" err="1">
                <a:solidFill>
                  <a:srgbClr val="000000"/>
                </a:solidFill>
                <a:cs typeface="Arial" charset="0"/>
              </a:rPr>
              <a:t>Somair</a:t>
            </a: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/ Uranium  Mine: </a:t>
            </a:r>
            <a:r>
              <a:rPr lang="fr-CA" sz="1400" b="1" kern="0" dirty="0">
                <a:solidFill>
                  <a:srgbClr val="FF0000"/>
                </a:solidFill>
                <a:cs typeface="Arial" charset="0"/>
              </a:rPr>
              <a:t>44,000TU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714751" y="3714750"/>
            <a:ext cx="2476500" cy="30797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400" kern="0" dirty="0" err="1">
                <a:solidFill>
                  <a:srgbClr val="000000"/>
                </a:solidFill>
                <a:cs typeface="Arial" charset="0"/>
              </a:rPr>
              <a:t>Sonichar</a:t>
            </a: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:  </a:t>
            </a:r>
            <a:r>
              <a:rPr lang="fr-CA" sz="1400" kern="0" dirty="0" err="1">
                <a:solidFill>
                  <a:srgbClr val="000000"/>
                </a:solidFill>
                <a:cs typeface="Arial" charset="0"/>
              </a:rPr>
              <a:t>coal</a:t>
            </a: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fr-CA" sz="1400" b="1" kern="0" dirty="0">
                <a:solidFill>
                  <a:srgbClr val="FF0000"/>
                </a:solidFill>
                <a:cs typeface="Arial" charset="0"/>
              </a:rPr>
              <a:t>15MT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571752" y="4429126"/>
            <a:ext cx="3143249" cy="52387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Projet </a:t>
            </a:r>
            <a:r>
              <a:rPr lang="fr-CA" sz="1400" kern="0" dirty="0" err="1">
                <a:solidFill>
                  <a:srgbClr val="000000"/>
                </a:solidFill>
                <a:cs typeface="Arial" charset="0"/>
              </a:rPr>
              <a:t>Imouraren</a:t>
            </a: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  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400" b="1" kern="0" dirty="0">
                <a:solidFill>
                  <a:srgbClr val="FF0000"/>
                </a:solidFill>
                <a:cs typeface="Arial" charset="0"/>
              </a:rPr>
              <a:t>243,000 TU </a:t>
            </a: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(en construction)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4733" y="5589589"/>
            <a:ext cx="2667000" cy="30797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400" kern="0" dirty="0" err="1">
                <a:solidFill>
                  <a:srgbClr val="000000"/>
                </a:solidFill>
                <a:cs typeface="Arial" charset="0"/>
              </a:rPr>
              <a:t>Malbaza</a:t>
            </a:r>
            <a:r>
              <a:rPr lang="fr-CA" sz="1400" kern="0" dirty="0">
                <a:solidFill>
                  <a:srgbClr val="000000"/>
                </a:solidFill>
                <a:cs typeface="Arial" charset="0"/>
              </a:rPr>
              <a:t> /calcaire </a:t>
            </a:r>
            <a:r>
              <a:rPr lang="fr-CA" sz="1400" kern="0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9226" name="Flowchart: Connector 29"/>
          <p:cNvSpPr>
            <a:spLocks/>
          </p:cNvSpPr>
          <p:nvPr/>
        </p:nvSpPr>
        <p:spPr bwMode="auto">
          <a:xfrm>
            <a:off x="2952752" y="3571876"/>
            <a:ext cx="171449" cy="144463"/>
          </a:xfrm>
          <a:custGeom>
            <a:avLst/>
            <a:gdLst>
              <a:gd name="T0" fmla="*/ 69519 w 127677"/>
              <a:gd name="T1" fmla="*/ 0 h 144018"/>
              <a:gd name="T2" fmla="*/ 139035 w 127677"/>
              <a:gd name="T3" fmla="*/ 74725 h 144018"/>
              <a:gd name="T4" fmla="*/ 69519 w 127677"/>
              <a:gd name="T5" fmla="*/ 149449 h 144018"/>
              <a:gd name="T6" fmla="*/ 0 w 127677"/>
              <a:gd name="T7" fmla="*/ 74725 h 144018"/>
              <a:gd name="T8" fmla="*/ 20360 w 127677"/>
              <a:gd name="T9" fmla="*/ 21886 h 144018"/>
              <a:gd name="T10" fmla="*/ 20360 w 127677"/>
              <a:gd name="T11" fmla="*/ 127563 h 144018"/>
              <a:gd name="T12" fmla="*/ 118674 w 127677"/>
              <a:gd name="T13" fmla="*/ 127563 h 144018"/>
              <a:gd name="T14" fmla="*/ 118674 w 127677"/>
              <a:gd name="T15" fmla="*/ 21886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Flowchart: Connector 29"/>
          <p:cNvSpPr>
            <a:spLocks/>
          </p:cNvSpPr>
          <p:nvPr/>
        </p:nvSpPr>
        <p:spPr bwMode="auto">
          <a:xfrm>
            <a:off x="2762252" y="3571876"/>
            <a:ext cx="171449" cy="144463"/>
          </a:xfrm>
          <a:custGeom>
            <a:avLst/>
            <a:gdLst>
              <a:gd name="T0" fmla="*/ 69519 w 127677"/>
              <a:gd name="T1" fmla="*/ 0 h 144018"/>
              <a:gd name="T2" fmla="*/ 139035 w 127677"/>
              <a:gd name="T3" fmla="*/ 74725 h 144018"/>
              <a:gd name="T4" fmla="*/ 69519 w 127677"/>
              <a:gd name="T5" fmla="*/ 149449 h 144018"/>
              <a:gd name="T6" fmla="*/ 0 w 127677"/>
              <a:gd name="T7" fmla="*/ 74725 h 144018"/>
              <a:gd name="T8" fmla="*/ 20360 w 127677"/>
              <a:gd name="T9" fmla="*/ 21886 h 144018"/>
              <a:gd name="T10" fmla="*/ 20360 w 127677"/>
              <a:gd name="T11" fmla="*/ 127563 h 144018"/>
              <a:gd name="T12" fmla="*/ 118674 w 127677"/>
              <a:gd name="T13" fmla="*/ 127563 h 144018"/>
              <a:gd name="T14" fmla="*/ 118674 w 127677"/>
              <a:gd name="T15" fmla="*/ 21886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Flowchart: Connector 29"/>
          <p:cNvSpPr>
            <a:spLocks/>
          </p:cNvSpPr>
          <p:nvPr/>
        </p:nvSpPr>
        <p:spPr bwMode="auto">
          <a:xfrm>
            <a:off x="2952752" y="3786188"/>
            <a:ext cx="171449" cy="144462"/>
          </a:xfrm>
          <a:custGeom>
            <a:avLst/>
            <a:gdLst>
              <a:gd name="T0" fmla="*/ 69519 w 127677"/>
              <a:gd name="T1" fmla="*/ 0 h 144018"/>
              <a:gd name="T2" fmla="*/ 139035 w 127677"/>
              <a:gd name="T3" fmla="*/ 74720 h 144018"/>
              <a:gd name="T4" fmla="*/ 69519 w 127677"/>
              <a:gd name="T5" fmla="*/ 149438 h 144018"/>
              <a:gd name="T6" fmla="*/ 0 w 127677"/>
              <a:gd name="T7" fmla="*/ 74720 h 144018"/>
              <a:gd name="T8" fmla="*/ 20360 w 127677"/>
              <a:gd name="T9" fmla="*/ 21884 h 144018"/>
              <a:gd name="T10" fmla="*/ 20360 w 127677"/>
              <a:gd name="T11" fmla="*/ 127553 h 144018"/>
              <a:gd name="T12" fmla="*/ 118674 w 127677"/>
              <a:gd name="T13" fmla="*/ 127553 h 144018"/>
              <a:gd name="T14" fmla="*/ 118674 w 127677"/>
              <a:gd name="T15" fmla="*/ 21884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Flowchart: Connector 29"/>
          <p:cNvSpPr>
            <a:spLocks/>
          </p:cNvSpPr>
          <p:nvPr/>
        </p:nvSpPr>
        <p:spPr bwMode="auto">
          <a:xfrm>
            <a:off x="2762252" y="4071938"/>
            <a:ext cx="171449" cy="144462"/>
          </a:xfrm>
          <a:custGeom>
            <a:avLst/>
            <a:gdLst>
              <a:gd name="T0" fmla="*/ 69519 w 127677"/>
              <a:gd name="T1" fmla="*/ 0 h 144018"/>
              <a:gd name="T2" fmla="*/ 139035 w 127677"/>
              <a:gd name="T3" fmla="*/ 74720 h 144018"/>
              <a:gd name="T4" fmla="*/ 69519 w 127677"/>
              <a:gd name="T5" fmla="*/ 149438 h 144018"/>
              <a:gd name="T6" fmla="*/ 0 w 127677"/>
              <a:gd name="T7" fmla="*/ 74720 h 144018"/>
              <a:gd name="T8" fmla="*/ 20360 w 127677"/>
              <a:gd name="T9" fmla="*/ 21884 h 144018"/>
              <a:gd name="T10" fmla="*/ 20360 w 127677"/>
              <a:gd name="T11" fmla="*/ 127553 h 144018"/>
              <a:gd name="T12" fmla="*/ 118674 w 127677"/>
              <a:gd name="T13" fmla="*/ 127553 h 144018"/>
              <a:gd name="T14" fmla="*/ 118674 w 127677"/>
              <a:gd name="T15" fmla="*/ 21884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30" name="Flowchart: Connector 23"/>
          <p:cNvSpPr>
            <a:spLocks/>
          </p:cNvSpPr>
          <p:nvPr/>
        </p:nvSpPr>
        <p:spPr bwMode="auto">
          <a:xfrm>
            <a:off x="3238500" y="4000501"/>
            <a:ext cx="171451" cy="142875"/>
          </a:xfrm>
          <a:custGeom>
            <a:avLst/>
            <a:gdLst>
              <a:gd name="T0" fmla="*/ 69526 w 127677"/>
              <a:gd name="T1" fmla="*/ 0 h 144018"/>
              <a:gd name="T2" fmla="*/ 139047 w 127677"/>
              <a:gd name="T3" fmla="*/ 65443 h 144018"/>
              <a:gd name="T4" fmla="*/ 69526 w 127677"/>
              <a:gd name="T5" fmla="*/ 130886 h 144018"/>
              <a:gd name="T6" fmla="*/ 0 w 127677"/>
              <a:gd name="T7" fmla="*/ 65443 h 144018"/>
              <a:gd name="T8" fmla="*/ 20360 w 127677"/>
              <a:gd name="T9" fmla="*/ 19168 h 144018"/>
              <a:gd name="T10" fmla="*/ 20360 w 127677"/>
              <a:gd name="T11" fmla="*/ 111717 h 144018"/>
              <a:gd name="T12" fmla="*/ 118685 w 127677"/>
              <a:gd name="T13" fmla="*/ 111717 h 144018"/>
              <a:gd name="T14" fmla="*/ 118685 w 127677"/>
              <a:gd name="T15" fmla="*/ 19168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0000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28"/>
          <p:cNvCxnSpPr>
            <a:cxnSpLocks noChangeShapeType="1"/>
          </p:cNvCxnSpPr>
          <p:nvPr/>
        </p:nvCxnSpPr>
        <p:spPr bwMode="auto">
          <a:xfrm rot="5400000">
            <a:off x="2874963" y="3316288"/>
            <a:ext cx="441325" cy="95251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8"/>
          <p:cNvCxnSpPr>
            <a:cxnSpLocks noChangeShapeType="1"/>
          </p:cNvCxnSpPr>
          <p:nvPr/>
        </p:nvCxnSpPr>
        <p:spPr bwMode="auto">
          <a:xfrm rot="10800000" flipV="1">
            <a:off x="3333751" y="3929063"/>
            <a:ext cx="381000" cy="133350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8"/>
          <p:cNvCxnSpPr>
            <a:cxnSpLocks noChangeShapeType="1"/>
            <a:stCxn id="8" idx="3"/>
          </p:cNvCxnSpPr>
          <p:nvPr/>
        </p:nvCxnSpPr>
        <p:spPr bwMode="auto">
          <a:xfrm>
            <a:off x="2353734" y="3405189"/>
            <a:ext cx="503767" cy="179387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2796911" y="4179624"/>
            <a:ext cx="500063" cy="2116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28"/>
          <p:cNvCxnSpPr>
            <a:cxnSpLocks noChangeShapeType="1"/>
            <a:stCxn id="6" idx="3"/>
          </p:cNvCxnSpPr>
          <p:nvPr/>
        </p:nvCxnSpPr>
        <p:spPr bwMode="auto">
          <a:xfrm flipV="1">
            <a:off x="2205567" y="4143376"/>
            <a:ext cx="541867" cy="119063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Flowchart: Connector 23"/>
          <p:cNvSpPr>
            <a:spLocks/>
          </p:cNvSpPr>
          <p:nvPr/>
        </p:nvSpPr>
        <p:spPr bwMode="auto">
          <a:xfrm>
            <a:off x="2159001" y="5516564"/>
            <a:ext cx="65617" cy="46037"/>
          </a:xfrm>
          <a:custGeom>
            <a:avLst/>
            <a:gdLst>
              <a:gd name="T0" fmla="*/ 57 w 127677"/>
              <a:gd name="T1" fmla="*/ 0 h 144018"/>
              <a:gd name="T2" fmla="*/ 114 w 127677"/>
              <a:gd name="T3" fmla="*/ 304 h 144018"/>
              <a:gd name="T4" fmla="*/ 57 w 127677"/>
              <a:gd name="T5" fmla="*/ 607 h 144018"/>
              <a:gd name="T6" fmla="*/ 0 w 127677"/>
              <a:gd name="T7" fmla="*/ 304 h 144018"/>
              <a:gd name="T8" fmla="*/ 17 w 127677"/>
              <a:gd name="T9" fmla="*/ 89 h 144018"/>
              <a:gd name="T10" fmla="*/ 17 w 127677"/>
              <a:gd name="T11" fmla="*/ 518 h 144018"/>
              <a:gd name="T12" fmla="*/ 98 w 127677"/>
              <a:gd name="T13" fmla="*/ 518 h 144018"/>
              <a:gd name="T14" fmla="*/ 98 w 127677"/>
              <a:gd name="T15" fmla="*/ 89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0000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28"/>
          <p:cNvCxnSpPr>
            <a:cxnSpLocks noChangeShapeType="1"/>
          </p:cNvCxnSpPr>
          <p:nvPr/>
        </p:nvCxnSpPr>
        <p:spPr bwMode="auto">
          <a:xfrm flipH="1" flipV="1">
            <a:off x="2256367" y="5589589"/>
            <a:ext cx="478367" cy="225425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Espace réservé du texte 4"/>
          <p:cNvSpPr>
            <a:spLocks noGrp="1"/>
          </p:cNvSpPr>
          <p:nvPr>
            <p:ph sz="half" idx="2"/>
          </p:nvPr>
        </p:nvSpPr>
        <p:spPr>
          <a:xfrm>
            <a:off x="7143752" y="857250"/>
            <a:ext cx="5048249" cy="5786438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1800" b="1" dirty="0"/>
              <a:t>Production industrielle</a:t>
            </a:r>
          </a:p>
          <a:p>
            <a:pPr>
              <a:buFont typeface="Wingdings" pitchFamily="2" charset="2"/>
              <a:buChar char="§"/>
            </a:pPr>
            <a:r>
              <a:rPr lang="fr-FR" altLang="fr-FR" sz="1600" b="1" dirty="0"/>
              <a:t>Uranium: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b="1" dirty="0" err="1"/>
              <a:t>Reserves</a:t>
            </a:r>
            <a:r>
              <a:rPr lang="fr-FR" altLang="fr-FR" sz="1600" dirty="0"/>
              <a:t>:  Plus de 300,000TU métal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b="1" dirty="0"/>
              <a:t>Deux  mines en </a:t>
            </a:r>
            <a:r>
              <a:rPr lang="fr-FR" altLang="fr-FR" sz="1600" b="1" dirty="0" err="1"/>
              <a:t>operation</a:t>
            </a:r>
            <a:r>
              <a:rPr lang="fr-FR" altLang="fr-FR" sz="1600" dirty="0"/>
              <a:t>: </a:t>
            </a:r>
            <a:r>
              <a:rPr lang="fr-FR" altLang="fr-FR" sz="1600" dirty="0" err="1"/>
              <a:t>Somair</a:t>
            </a:r>
            <a:r>
              <a:rPr lang="fr-FR" altLang="fr-FR" sz="1600" dirty="0"/>
              <a:t>  (1971), </a:t>
            </a:r>
            <a:r>
              <a:rPr lang="fr-FR" altLang="fr-FR" sz="1600" dirty="0" err="1"/>
              <a:t>Cominak</a:t>
            </a:r>
            <a:r>
              <a:rPr lang="fr-FR" altLang="fr-FR" sz="1600" dirty="0"/>
              <a:t> (1978), </a:t>
            </a:r>
            <a:r>
              <a:rPr lang="fr-FR" altLang="fr-FR" sz="1600" dirty="0" err="1"/>
              <a:t>Somina</a:t>
            </a:r>
            <a:r>
              <a:rPr lang="fr-FR" altLang="fr-FR" sz="1600" dirty="0"/>
              <a:t> (2010) en stand </a:t>
            </a:r>
            <a:r>
              <a:rPr lang="fr-FR" altLang="fr-FR" sz="1600" dirty="0" err="1"/>
              <a:t>bay</a:t>
            </a:r>
            <a:r>
              <a:rPr lang="fr-FR" altLang="fr-FR" sz="1600" dirty="0"/>
              <a:t>;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600" b="1" dirty="0"/>
              <a:t>Production: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400" dirty="0"/>
              <a:t> 4,200 TU/an; 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400" dirty="0"/>
              <a:t>De 1971  à aujourd’hui: 120,000TU ont été produits;</a:t>
            </a:r>
            <a:endParaRPr lang="fr-FR" altLang="fr-FR" sz="1600" dirty="0"/>
          </a:p>
          <a:p>
            <a:pPr lvl="1">
              <a:buFont typeface="Courier New" pitchFamily="49" charset="0"/>
              <a:buChar char="o"/>
            </a:pPr>
            <a:r>
              <a:rPr lang="fr-FR" altLang="fr-FR" sz="1600" b="1" dirty="0" err="1"/>
              <a:t>Imouraren</a:t>
            </a:r>
            <a:r>
              <a:rPr lang="fr-FR" altLang="fr-FR" sz="1600" b="1" dirty="0"/>
              <a:t> mine: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400" dirty="0"/>
              <a:t>En  construction</a:t>
            </a:r>
          </a:p>
          <a:p>
            <a:pPr lvl="2">
              <a:buFont typeface="Wingdings" pitchFamily="2" charset="2"/>
              <a:buChar char="Ø"/>
            </a:pPr>
            <a:r>
              <a:rPr lang="fr-FR" altLang="fr-FR" sz="1400" dirty="0"/>
              <a:t> production annuelle: 5,000TU</a:t>
            </a:r>
          </a:p>
          <a:p>
            <a:pPr>
              <a:buFont typeface="Wingdings" pitchFamily="2" charset="2"/>
              <a:buChar char="§"/>
            </a:pPr>
            <a:r>
              <a:rPr lang="fr-FR" altLang="fr-FR" sz="1600" b="1" dirty="0"/>
              <a:t>Charbon</a:t>
            </a:r>
            <a:r>
              <a:rPr lang="fr-FR" altLang="fr-FR" sz="1400" b="1" dirty="0"/>
              <a:t>: </a:t>
            </a:r>
            <a:r>
              <a:rPr lang="fr-FR" altLang="fr-FR" sz="1400" dirty="0"/>
              <a:t>Une mine , </a:t>
            </a:r>
            <a:r>
              <a:rPr lang="fr-FR" altLang="fr-FR" sz="1400" dirty="0" err="1"/>
              <a:t>Sonichar</a:t>
            </a:r>
            <a:r>
              <a:rPr lang="fr-FR" altLang="fr-FR" sz="1400" dirty="0"/>
              <a:t> (1980)</a:t>
            </a:r>
          </a:p>
          <a:p>
            <a:pPr>
              <a:buFont typeface="Arial" pitchFamily="34" charset="0"/>
              <a:buNone/>
            </a:pPr>
            <a:r>
              <a:rPr lang="fr-FR" altLang="fr-FR" sz="1600" dirty="0"/>
              <a:t>	           </a:t>
            </a:r>
            <a:r>
              <a:rPr lang="fr-FR" altLang="fr-FR" sz="1400" dirty="0" err="1"/>
              <a:t>reserves</a:t>
            </a:r>
            <a:r>
              <a:rPr lang="fr-FR" altLang="fr-FR" sz="1400" dirty="0"/>
              <a:t>: 15 MT</a:t>
            </a:r>
          </a:p>
          <a:p>
            <a:pPr>
              <a:buFont typeface="Wingdings" pitchFamily="2" charset="2"/>
              <a:buChar char="§"/>
            </a:pPr>
            <a:r>
              <a:rPr lang="fr-FR" altLang="fr-FR" sz="1600" b="1" dirty="0"/>
              <a:t>Or</a:t>
            </a:r>
            <a:r>
              <a:rPr lang="fr-FR" altLang="fr-FR" sz="1600" dirty="0"/>
              <a:t>: Une mine, SML (2004) dans le </a:t>
            </a:r>
            <a:r>
              <a:rPr lang="fr-FR" altLang="fr-FR" sz="1600" dirty="0" err="1"/>
              <a:t>Liptako</a:t>
            </a:r>
            <a:endParaRPr lang="fr-FR" altLang="fr-FR" sz="1600" dirty="0"/>
          </a:p>
          <a:p>
            <a:pPr lvl="1">
              <a:buFont typeface="Courier New" pitchFamily="49" charset="0"/>
              <a:buChar char="o"/>
            </a:pPr>
            <a:r>
              <a:rPr lang="fr-FR" altLang="fr-FR" sz="1400" dirty="0" err="1"/>
              <a:t>Reserves</a:t>
            </a:r>
            <a:r>
              <a:rPr lang="fr-FR" altLang="fr-FR" sz="1400" dirty="0"/>
              <a:t>: 25tonnes,</a:t>
            </a:r>
          </a:p>
          <a:p>
            <a:pPr lvl="1">
              <a:buFont typeface="Courier New" pitchFamily="49" charset="0"/>
              <a:buChar char="o"/>
            </a:pPr>
            <a:r>
              <a:rPr lang="fr-FR" altLang="fr-FR" sz="1400" dirty="0"/>
              <a:t> Production: 1,5 tonnes/an</a:t>
            </a:r>
          </a:p>
          <a:p>
            <a:pPr>
              <a:buFont typeface="Wingdings" pitchFamily="2" charset="2"/>
              <a:buChar char="§"/>
            </a:pPr>
            <a:r>
              <a:rPr lang="fr-FR" altLang="fr-FR" sz="1600" b="1" dirty="0"/>
              <a:t>Ciment: </a:t>
            </a:r>
            <a:r>
              <a:rPr lang="fr-FR" altLang="fr-FR" sz="1600" dirty="0"/>
              <a:t>Une carrière, </a:t>
            </a:r>
            <a:r>
              <a:rPr lang="fr-FR" altLang="fr-FR" sz="1600" dirty="0" err="1"/>
              <a:t>Malbaza</a:t>
            </a:r>
            <a:r>
              <a:rPr lang="fr-FR" altLang="fr-FR" sz="1600" dirty="0"/>
              <a:t> (1978)</a:t>
            </a:r>
          </a:p>
          <a:p>
            <a:pPr lvl="1">
              <a:buFont typeface="Wingdings" pitchFamily="2" charset="2"/>
              <a:buChar char="§"/>
            </a:pPr>
            <a:endParaRPr lang="fr-FR" altLang="fr-FR" sz="1200" b="1" dirty="0"/>
          </a:p>
          <a:p>
            <a:pPr>
              <a:buFont typeface="Wingdings" pitchFamily="2" charset="2"/>
              <a:buChar char="§"/>
            </a:pPr>
            <a:endParaRPr lang="fr-FR" altLang="fr-FR" sz="1600" b="1" dirty="0"/>
          </a:p>
        </p:txBody>
      </p:sp>
      <p:sp>
        <p:nvSpPr>
          <p:cNvPr id="40" name="Espace réservé du texte 4"/>
          <p:cNvSpPr txBox="1">
            <a:spLocks/>
          </p:cNvSpPr>
          <p:nvPr/>
        </p:nvSpPr>
        <p:spPr>
          <a:xfrm>
            <a:off x="666752" y="642938"/>
            <a:ext cx="5389033" cy="4286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sz="2000" b="1" u="sng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143934" y="5084764"/>
            <a:ext cx="1824567" cy="307975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A" altLang="en-US" sz="1400" dirty="0">
                <a:solidFill>
                  <a:srgbClr val="000000"/>
                </a:solidFill>
                <a:cs typeface="Arial" pitchFamily="34" charset="0"/>
              </a:rPr>
              <a:t>SML/Or  </a:t>
            </a:r>
            <a:r>
              <a:rPr lang="fr-CA" altLang="en-US" sz="1400" b="1" dirty="0">
                <a:solidFill>
                  <a:srgbClr val="FF0000"/>
                </a:solidFill>
                <a:cs typeface="Arial" pitchFamily="34" charset="0"/>
              </a:rPr>
              <a:t>25T</a:t>
            </a:r>
          </a:p>
        </p:txBody>
      </p:sp>
      <p:sp>
        <p:nvSpPr>
          <p:cNvPr id="9241" name="Flowchart: Connector 29"/>
          <p:cNvSpPr>
            <a:spLocks/>
          </p:cNvSpPr>
          <p:nvPr/>
        </p:nvSpPr>
        <p:spPr bwMode="auto">
          <a:xfrm>
            <a:off x="431800" y="5661026"/>
            <a:ext cx="171451" cy="144463"/>
          </a:xfrm>
          <a:custGeom>
            <a:avLst/>
            <a:gdLst>
              <a:gd name="T0" fmla="*/ 69520 w 127677"/>
              <a:gd name="T1" fmla="*/ 0 h 144018"/>
              <a:gd name="T2" fmla="*/ 139036 w 127677"/>
              <a:gd name="T3" fmla="*/ 74720 h 144018"/>
              <a:gd name="T4" fmla="*/ 69520 w 127677"/>
              <a:gd name="T5" fmla="*/ 149439 h 144018"/>
              <a:gd name="T6" fmla="*/ 0 w 127677"/>
              <a:gd name="T7" fmla="*/ 74720 h 144018"/>
              <a:gd name="T8" fmla="*/ 20360 w 127677"/>
              <a:gd name="T9" fmla="*/ 21884 h 144018"/>
              <a:gd name="T10" fmla="*/ 20360 w 127677"/>
              <a:gd name="T11" fmla="*/ 127554 h 144018"/>
              <a:gd name="T12" fmla="*/ 118675 w 127677"/>
              <a:gd name="T13" fmla="*/ 127554 h 144018"/>
              <a:gd name="T14" fmla="*/ 118675 w 127677"/>
              <a:gd name="T15" fmla="*/ 21884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8"/>
          <p:cNvCxnSpPr>
            <a:cxnSpLocks noChangeShapeType="1"/>
            <a:endCxn id="9241" idx="0"/>
          </p:cNvCxnSpPr>
          <p:nvPr/>
        </p:nvCxnSpPr>
        <p:spPr bwMode="auto">
          <a:xfrm flipH="1">
            <a:off x="522818" y="5373689"/>
            <a:ext cx="4233" cy="287337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3" name="Flowchart: Connector 23"/>
          <p:cNvSpPr>
            <a:spLocks/>
          </p:cNvSpPr>
          <p:nvPr/>
        </p:nvSpPr>
        <p:spPr bwMode="auto">
          <a:xfrm>
            <a:off x="2159000" y="5445126"/>
            <a:ext cx="171451" cy="142875"/>
          </a:xfrm>
          <a:custGeom>
            <a:avLst/>
            <a:gdLst>
              <a:gd name="T0" fmla="*/ 69526 w 127677"/>
              <a:gd name="T1" fmla="*/ 0 h 144018"/>
              <a:gd name="T2" fmla="*/ 139047 w 127677"/>
              <a:gd name="T3" fmla="*/ 65443 h 144018"/>
              <a:gd name="T4" fmla="*/ 69526 w 127677"/>
              <a:gd name="T5" fmla="*/ 130886 h 144018"/>
              <a:gd name="T6" fmla="*/ 0 w 127677"/>
              <a:gd name="T7" fmla="*/ 65443 h 144018"/>
              <a:gd name="T8" fmla="*/ 20360 w 127677"/>
              <a:gd name="T9" fmla="*/ 19168 h 144018"/>
              <a:gd name="T10" fmla="*/ 20360 w 127677"/>
              <a:gd name="T11" fmla="*/ 111717 h 144018"/>
              <a:gd name="T12" fmla="*/ 118685 w 127677"/>
              <a:gd name="T13" fmla="*/ 111717 h 144018"/>
              <a:gd name="T14" fmla="*/ 118685 w 127677"/>
              <a:gd name="T15" fmla="*/ 19168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0000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02684" y="0"/>
            <a:ext cx="5698067" cy="692150"/>
          </a:xfrm>
        </p:spPr>
        <p:txBody>
          <a:bodyPr/>
          <a:lstStyle/>
          <a:p>
            <a:r>
              <a:rPr lang="fr-FR" altLang="fr-FR" sz="2000" b="1" dirty="0"/>
              <a:t>Les Gisements en Instance d’Exploitation</a:t>
            </a:r>
            <a:endParaRPr lang="fr-FR" altLang="fr-FR" sz="2000" dirty="0"/>
          </a:p>
        </p:txBody>
      </p:sp>
      <p:pic>
        <p:nvPicPr>
          <p:cNvPr id="11267" name="Picture 5" descr="C:\Users\Adese\Pictures\Niger%20map%20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2333" r="1663" b="2599"/>
          <a:stretch>
            <a:fillRect/>
          </a:stretch>
        </p:blipFill>
        <p:spPr>
          <a:xfrm>
            <a:off x="0" y="1001713"/>
            <a:ext cx="6191251" cy="5429250"/>
          </a:xfrm>
          <a:effectLst>
            <a:outerShdw dist="139699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8196" name="Title 1"/>
          <p:cNvSpPr>
            <a:spLocks noGrp="1"/>
          </p:cNvSpPr>
          <p:nvPr>
            <p:ph sz="half" idx="2"/>
          </p:nvPr>
        </p:nvSpPr>
        <p:spPr>
          <a:xfrm>
            <a:off x="6381752" y="333376"/>
            <a:ext cx="5810249" cy="6524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 err="1"/>
              <a:t>Fer</a:t>
            </a:r>
            <a:r>
              <a:rPr lang="en-US" sz="2000" b="1" dirty="0"/>
              <a:t>: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Gisements</a:t>
            </a:r>
            <a:r>
              <a:rPr lang="en-US" sz="1400" b="1" dirty="0"/>
              <a:t> de Say</a:t>
            </a:r>
            <a:r>
              <a:rPr lang="en-US" sz="1400" dirty="0"/>
              <a:t> _ </a:t>
            </a:r>
            <a:r>
              <a:rPr lang="en-US" sz="1400" b="1" dirty="0" err="1"/>
              <a:t>Kollo</a:t>
            </a:r>
            <a:r>
              <a:rPr lang="en-US" sz="1400" b="1" dirty="0"/>
              <a:t>  (</a:t>
            </a:r>
            <a:r>
              <a:rPr lang="en-US" sz="1400" b="1" dirty="0" err="1"/>
              <a:t>Tillaberi</a:t>
            </a:r>
            <a:r>
              <a:rPr lang="en-US" sz="1400" b="1" dirty="0"/>
              <a:t>)</a:t>
            </a:r>
            <a:r>
              <a:rPr lang="en-US" sz="1400" dirty="0"/>
              <a:t>, </a:t>
            </a:r>
            <a:r>
              <a:rPr lang="en-US" sz="1400" dirty="0" err="1"/>
              <a:t>estimés</a:t>
            </a:r>
            <a:r>
              <a:rPr lang="en-US" sz="1400" dirty="0"/>
              <a:t> à </a:t>
            </a:r>
            <a:r>
              <a:rPr lang="en-US" sz="1400" b="1" dirty="0"/>
              <a:t>1.2 billion de </a:t>
            </a:r>
            <a:r>
              <a:rPr lang="en-US" sz="1400" b="1" dirty="0" err="1"/>
              <a:t>tonnes</a:t>
            </a:r>
            <a:r>
              <a:rPr lang="en-US" sz="1400" b="1" dirty="0"/>
              <a:t> à 40-45% Fe;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Gisements</a:t>
            </a:r>
            <a:r>
              <a:rPr lang="en-US" sz="1400" b="1" dirty="0"/>
              <a:t> de</a:t>
            </a:r>
            <a:r>
              <a:rPr lang="en-US" sz="1400" dirty="0"/>
              <a:t> </a:t>
            </a:r>
            <a:r>
              <a:rPr lang="en-US" sz="1400" b="1" dirty="0" err="1"/>
              <a:t>Termit</a:t>
            </a:r>
            <a:r>
              <a:rPr lang="en-US" sz="1400" b="1" dirty="0"/>
              <a:t> –</a:t>
            </a:r>
            <a:r>
              <a:rPr lang="en-US" sz="1400" b="1" dirty="0" err="1"/>
              <a:t>Agadem</a:t>
            </a:r>
            <a:r>
              <a:rPr lang="en-US" sz="1400" b="1" dirty="0"/>
              <a:t>  (</a:t>
            </a:r>
            <a:r>
              <a:rPr lang="en-US" sz="1400" b="1" dirty="0" err="1"/>
              <a:t>Zinder</a:t>
            </a:r>
            <a:r>
              <a:rPr lang="en-US" sz="1400" b="1" dirty="0"/>
              <a:t>) </a:t>
            </a:r>
            <a:r>
              <a:rPr lang="en-US" sz="1400" dirty="0"/>
              <a:t>: </a:t>
            </a:r>
            <a:r>
              <a:rPr lang="en-US" sz="1400" b="1" dirty="0"/>
              <a:t>8 billion de </a:t>
            </a:r>
            <a:r>
              <a:rPr lang="en-US" sz="1400" b="1" dirty="0" err="1"/>
              <a:t>tonnes</a:t>
            </a:r>
            <a:r>
              <a:rPr lang="en-US" sz="1400" b="1" dirty="0"/>
              <a:t>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/>
              <a:t>Phosphates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Parc</a:t>
            </a:r>
            <a:r>
              <a:rPr lang="en-US" sz="1400" dirty="0">
                <a:solidFill>
                  <a:prstClr val="black"/>
                </a:solidFill>
              </a:rPr>
              <a:t> W</a:t>
            </a:r>
            <a:r>
              <a:rPr lang="en-US" sz="1400" b="1" dirty="0"/>
              <a:t> :</a:t>
            </a:r>
            <a:r>
              <a:rPr lang="en-US" sz="1400" dirty="0"/>
              <a:t> </a:t>
            </a:r>
            <a:r>
              <a:rPr lang="en-US" sz="1400" b="1" dirty="0"/>
              <a:t>1.255 M </a:t>
            </a:r>
            <a:r>
              <a:rPr lang="en-US" sz="1400" b="1" dirty="0" err="1"/>
              <a:t>tonnes</a:t>
            </a:r>
            <a:r>
              <a:rPr lang="en-US" sz="1400" b="1" dirty="0"/>
              <a:t> de</a:t>
            </a:r>
            <a:r>
              <a:rPr lang="en-US" sz="1400" dirty="0">
                <a:solidFill>
                  <a:prstClr val="black"/>
                </a:solidFill>
              </a:rPr>
              <a:t> reserves</a:t>
            </a:r>
            <a:r>
              <a:rPr lang="en-US" sz="1400" b="1" dirty="0"/>
              <a:t>  à 23% P2O5 (zone </a:t>
            </a:r>
            <a:r>
              <a:rPr lang="en-US" sz="1400" b="1" dirty="0" err="1"/>
              <a:t>classée</a:t>
            </a:r>
            <a:r>
              <a:rPr lang="en-US" sz="1400" b="1" dirty="0"/>
              <a:t>)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Gisements</a:t>
            </a:r>
            <a:r>
              <a:rPr lang="en-US" sz="1400" b="1" dirty="0"/>
              <a:t> </a:t>
            </a:r>
            <a:r>
              <a:rPr lang="en-US" sz="1400" b="1" dirty="0" err="1"/>
              <a:t>deTahoua</a:t>
            </a:r>
            <a:r>
              <a:rPr lang="en-US" sz="1400" b="1" dirty="0"/>
              <a:t> :</a:t>
            </a:r>
            <a:r>
              <a:rPr lang="en-US" sz="1400" dirty="0"/>
              <a:t> </a:t>
            </a:r>
            <a:r>
              <a:rPr lang="en-US" sz="1400" b="1" dirty="0"/>
              <a:t>7 million </a:t>
            </a:r>
            <a:r>
              <a:rPr lang="en-US" sz="1400" b="1" dirty="0" err="1"/>
              <a:t>tonnes</a:t>
            </a:r>
            <a:r>
              <a:rPr lang="en-US" sz="1400" b="1" dirty="0"/>
              <a:t> des </a:t>
            </a:r>
            <a:r>
              <a:rPr lang="en-US" sz="1400" dirty="0">
                <a:solidFill>
                  <a:prstClr val="black"/>
                </a:solidFill>
              </a:rPr>
              <a:t>reserves </a:t>
            </a:r>
            <a:r>
              <a:rPr lang="en-US" sz="1400" b="1" dirty="0"/>
              <a:t>(</a:t>
            </a:r>
            <a:r>
              <a:rPr lang="en-US" sz="1400" b="1" dirty="0" err="1"/>
              <a:t>Iullimenden</a:t>
            </a:r>
            <a:r>
              <a:rPr lang="en-US" sz="1400" b="1" dirty="0"/>
              <a:t> basin);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 err="1"/>
              <a:t>Charbon</a:t>
            </a:r>
            <a:endParaRPr lang="en-US" sz="2000" b="1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Gisement</a:t>
            </a:r>
            <a:r>
              <a:rPr lang="en-US" sz="1400" b="1" dirty="0"/>
              <a:t> de </a:t>
            </a:r>
            <a:r>
              <a:rPr lang="en-US" sz="1400" b="1" dirty="0" err="1"/>
              <a:t>Salkadamna</a:t>
            </a:r>
            <a:r>
              <a:rPr lang="en-US" sz="1400" b="1" dirty="0"/>
              <a:t> (</a:t>
            </a:r>
            <a:r>
              <a:rPr lang="en-US" sz="1400" dirty="0" err="1"/>
              <a:t>Tahoua</a:t>
            </a:r>
            <a:r>
              <a:rPr lang="en-US" sz="1400" dirty="0"/>
              <a:t>):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1400" dirty="0"/>
              <a:t>	</a:t>
            </a:r>
            <a:r>
              <a:rPr lang="en-US" sz="1400" b="1" dirty="0"/>
              <a:t>-</a:t>
            </a:r>
            <a:r>
              <a:rPr lang="en-US" sz="1400" dirty="0"/>
              <a:t> reserves:  </a:t>
            </a:r>
            <a:r>
              <a:rPr lang="en-US" sz="1400" b="1" dirty="0"/>
              <a:t>70 million </a:t>
            </a:r>
            <a:r>
              <a:rPr lang="en-US" sz="1400" b="1" dirty="0" err="1"/>
              <a:t>tonnes</a:t>
            </a:r>
            <a:r>
              <a:rPr lang="en-US" sz="1400" b="1" dirty="0"/>
              <a:t> </a:t>
            </a:r>
            <a:br>
              <a:rPr lang="en-US" sz="1400" dirty="0"/>
            </a:br>
            <a:endParaRPr lang="en-US" sz="14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dirty="0" err="1"/>
              <a:t>Sel</a:t>
            </a:r>
            <a:endParaRPr lang="en-US" sz="2000" b="1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600" b="1" dirty="0" err="1"/>
              <a:t>Gisements</a:t>
            </a:r>
            <a:r>
              <a:rPr lang="en-US" sz="1600" b="1" dirty="0"/>
              <a:t> de </a:t>
            </a:r>
            <a:r>
              <a:rPr lang="en-US" sz="1600" b="1" dirty="0" err="1"/>
              <a:t>Tidekelt</a:t>
            </a:r>
            <a:r>
              <a:rPr lang="en-US" sz="1600" b="1" dirty="0"/>
              <a:t> (</a:t>
            </a:r>
            <a:r>
              <a:rPr lang="en-US" sz="1600" b="1" dirty="0" err="1"/>
              <a:t>Agadez</a:t>
            </a:r>
            <a:r>
              <a:rPr lang="en-US" sz="1600" b="1" dirty="0"/>
              <a:t>)</a:t>
            </a:r>
            <a:r>
              <a:rPr lang="en-US" sz="1600" dirty="0"/>
              <a:t>: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sz="1600" dirty="0"/>
              <a:t>- reserves : </a:t>
            </a:r>
            <a:r>
              <a:rPr lang="en-US" sz="1600" b="1" dirty="0"/>
              <a:t>25  million </a:t>
            </a:r>
            <a:r>
              <a:rPr lang="en-US" sz="1600" b="1" dirty="0" err="1"/>
              <a:t>tonnes</a:t>
            </a:r>
            <a:endParaRPr lang="en-US" sz="16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600" b="1" dirty="0"/>
              <a:t>Les </a:t>
            </a:r>
            <a:r>
              <a:rPr lang="en-US" sz="1600" b="1" dirty="0" err="1"/>
              <a:t>matériaux</a:t>
            </a:r>
            <a:r>
              <a:rPr lang="en-US" sz="1600" b="1" dirty="0"/>
              <a:t> de construction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Calcaire</a:t>
            </a:r>
            <a:r>
              <a:rPr lang="en-US" sz="1400" dirty="0"/>
              <a:t>:  </a:t>
            </a:r>
            <a:r>
              <a:rPr lang="en-US" sz="1400" b="1" dirty="0"/>
              <a:t>Keita</a:t>
            </a:r>
            <a:r>
              <a:rPr lang="en-US" sz="1400" dirty="0"/>
              <a:t> , </a:t>
            </a:r>
            <a:r>
              <a:rPr lang="en-US" sz="1400" dirty="0" err="1"/>
              <a:t>Tchintabarden</a:t>
            </a:r>
            <a:endParaRPr lang="en-US" sz="1400" b="1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Gypse</a:t>
            </a:r>
            <a:r>
              <a:rPr lang="en-US" sz="1400" b="1" dirty="0"/>
              <a:t>: In </a:t>
            </a:r>
            <a:r>
              <a:rPr lang="en-US" sz="1400" b="1" dirty="0" err="1"/>
              <a:t>Aridel</a:t>
            </a:r>
            <a:r>
              <a:rPr lang="en-US" sz="1400" b="1" dirty="0"/>
              <a:t>, </a:t>
            </a:r>
            <a:r>
              <a:rPr lang="en-US" sz="1400" b="1" dirty="0" err="1"/>
              <a:t>Tchintabaraden</a:t>
            </a:r>
            <a:r>
              <a:rPr lang="en-US" sz="1400" b="1" dirty="0"/>
              <a:t>, </a:t>
            </a:r>
            <a:r>
              <a:rPr lang="en-US" sz="1400" b="1" dirty="0" err="1"/>
              <a:t>Djado</a:t>
            </a:r>
            <a:endParaRPr lang="en-US" sz="1400" b="1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 err="1"/>
              <a:t>Marbre</a:t>
            </a:r>
            <a:r>
              <a:rPr lang="en-US" sz="1400" b="1" dirty="0"/>
              <a:t>: </a:t>
            </a:r>
            <a:r>
              <a:rPr lang="en-US" sz="1400" b="1" dirty="0" err="1"/>
              <a:t>Aïr</a:t>
            </a:r>
            <a:endParaRPr lang="en-US" sz="1400" b="1" dirty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sz="1400" b="1" dirty="0"/>
              <a:t>Les </a:t>
            </a:r>
            <a:r>
              <a:rPr lang="en-US" sz="1400" b="1" dirty="0" err="1"/>
              <a:t>roches</a:t>
            </a:r>
            <a:r>
              <a:rPr lang="en-US" sz="1400" b="1" dirty="0"/>
              <a:t> </a:t>
            </a:r>
            <a:r>
              <a:rPr lang="en-US" sz="1400" b="1" dirty="0" err="1"/>
              <a:t>massives</a:t>
            </a:r>
            <a:r>
              <a:rPr lang="en-US" sz="1400" b="1" dirty="0"/>
              <a:t>  </a:t>
            </a:r>
            <a:r>
              <a:rPr lang="en-US" sz="1400" b="1" dirty="0" err="1"/>
              <a:t>ect</a:t>
            </a:r>
            <a:r>
              <a:rPr lang="en-US" sz="1400" b="1" dirty="0"/>
              <a:t>……..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400" b="1" dirty="0"/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1400" b="1" dirty="0"/>
          </a:p>
        </p:txBody>
      </p:sp>
      <p:sp>
        <p:nvSpPr>
          <p:cNvPr id="11269" name="Flowchart: Connector 29"/>
          <p:cNvSpPr>
            <a:spLocks/>
          </p:cNvSpPr>
          <p:nvPr/>
        </p:nvSpPr>
        <p:spPr bwMode="auto">
          <a:xfrm>
            <a:off x="2667000" y="3714750"/>
            <a:ext cx="171451" cy="144463"/>
          </a:xfrm>
          <a:custGeom>
            <a:avLst/>
            <a:gdLst>
              <a:gd name="T0" fmla="*/ 69525 w 127677"/>
              <a:gd name="T1" fmla="*/ 0 h 144018"/>
              <a:gd name="T2" fmla="*/ 139046 w 127677"/>
              <a:gd name="T3" fmla="*/ 74725 h 144018"/>
              <a:gd name="T4" fmla="*/ 69525 w 127677"/>
              <a:gd name="T5" fmla="*/ 149449 h 144018"/>
              <a:gd name="T6" fmla="*/ 0 w 127677"/>
              <a:gd name="T7" fmla="*/ 74725 h 144018"/>
              <a:gd name="T8" fmla="*/ 20360 w 127677"/>
              <a:gd name="T9" fmla="*/ 21886 h 144018"/>
              <a:gd name="T10" fmla="*/ 20360 w 127677"/>
              <a:gd name="T11" fmla="*/ 127563 h 144018"/>
              <a:gd name="T12" fmla="*/ 118684 w 127677"/>
              <a:gd name="T13" fmla="*/ 127563 h 144018"/>
              <a:gd name="T14" fmla="*/ 118684 w 127677"/>
              <a:gd name="T15" fmla="*/ 21886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Flowchart: Connector 29"/>
          <p:cNvSpPr>
            <a:spLocks/>
          </p:cNvSpPr>
          <p:nvPr/>
        </p:nvSpPr>
        <p:spPr bwMode="auto">
          <a:xfrm>
            <a:off x="1678518" y="4868863"/>
            <a:ext cx="171449" cy="144462"/>
          </a:xfrm>
          <a:custGeom>
            <a:avLst/>
            <a:gdLst>
              <a:gd name="T0" fmla="*/ 69524 w 127677"/>
              <a:gd name="T1" fmla="*/ 0 h 144018"/>
              <a:gd name="T2" fmla="*/ 139045 w 127677"/>
              <a:gd name="T3" fmla="*/ 74720 h 144018"/>
              <a:gd name="T4" fmla="*/ 69524 w 127677"/>
              <a:gd name="T5" fmla="*/ 149438 h 144018"/>
              <a:gd name="T6" fmla="*/ 0 w 127677"/>
              <a:gd name="T7" fmla="*/ 74720 h 144018"/>
              <a:gd name="T8" fmla="*/ 20360 w 127677"/>
              <a:gd name="T9" fmla="*/ 21884 h 144018"/>
              <a:gd name="T10" fmla="*/ 20360 w 127677"/>
              <a:gd name="T11" fmla="*/ 127553 h 144018"/>
              <a:gd name="T12" fmla="*/ 118683 w 127677"/>
              <a:gd name="T13" fmla="*/ 127553 h 144018"/>
              <a:gd name="T14" fmla="*/ 118683 w 127677"/>
              <a:gd name="T15" fmla="*/ 21884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Flowchart: Connector 29"/>
          <p:cNvSpPr>
            <a:spLocks/>
          </p:cNvSpPr>
          <p:nvPr/>
        </p:nvSpPr>
        <p:spPr bwMode="auto">
          <a:xfrm>
            <a:off x="736600" y="5961063"/>
            <a:ext cx="171451" cy="144462"/>
          </a:xfrm>
          <a:custGeom>
            <a:avLst/>
            <a:gdLst>
              <a:gd name="T0" fmla="*/ 69525 w 127677"/>
              <a:gd name="T1" fmla="*/ 0 h 144018"/>
              <a:gd name="T2" fmla="*/ 139046 w 127677"/>
              <a:gd name="T3" fmla="*/ 74724 h 144018"/>
              <a:gd name="T4" fmla="*/ 69525 w 127677"/>
              <a:gd name="T5" fmla="*/ 149445 h 144018"/>
              <a:gd name="T6" fmla="*/ 0 w 127677"/>
              <a:gd name="T7" fmla="*/ 74724 h 144018"/>
              <a:gd name="T8" fmla="*/ 20360 w 127677"/>
              <a:gd name="T9" fmla="*/ 21886 h 144018"/>
              <a:gd name="T10" fmla="*/ 20360 w 127677"/>
              <a:gd name="T11" fmla="*/ 127560 h 144018"/>
              <a:gd name="T12" fmla="*/ 118684 w 127677"/>
              <a:gd name="T13" fmla="*/ 127560 h 144018"/>
              <a:gd name="T14" fmla="*/ 118684 w 127677"/>
              <a:gd name="T15" fmla="*/ 21886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Flowchart: Connector 29"/>
          <p:cNvSpPr>
            <a:spLocks/>
          </p:cNvSpPr>
          <p:nvPr/>
        </p:nvSpPr>
        <p:spPr bwMode="auto">
          <a:xfrm>
            <a:off x="1989667" y="5018088"/>
            <a:ext cx="171451" cy="144462"/>
          </a:xfrm>
          <a:custGeom>
            <a:avLst/>
            <a:gdLst>
              <a:gd name="T0" fmla="*/ 69522 w 127677"/>
              <a:gd name="T1" fmla="*/ 0 h 144018"/>
              <a:gd name="T2" fmla="*/ 139039 w 127677"/>
              <a:gd name="T3" fmla="*/ 74720 h 144018"/>
              <a:gd name="T4" fmla="*/ 69522 w 127677"/>
              <a:gd name="T5" fmla="*/ 149438 h 144018"/>
              <a:gd name="T6" fmla="*/ 0 w 127677"/>
              <a:gd name="T7" fmla="*/ 74720 h 144018"/>
              <a:gd name="T8" fmla="*/ 20360 w 127677"/>
              <a:gd name="T9" fmla="*/ 21884 h 144018"/>
              <a:gd name="T10" fmla="*/ 20360 w 127677"/>
              <a:gd name="T11" fmla="*/ 127553 h 144018"/>
              <a:gd name="T12" fmla="*/ 118678 w 127677"/>
              <a:gd name="T13" fmla="*/ 127553 h 144018"/>
              <a:gd name="T14" fmla="*/ 118678 w 127677"/>
              <a:gd name="T15" fmla="*/ 21884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Flowchart: Connector 23"/>
          <p:cNvSpPr>
            <a:spLocks/>
          </p:cNvSpPr>
          <p:nvPr/>
        </p:nvSpPr>
        <p:spPr bwMode="auto">
          <a:xfrm>
            <a:off x="1545167" y="5091113"/>
            <a:ext cx="169333" cy="144462"/>
          </a:xfrm>
          <a:custGeom>
            <a:avLst/>
            <a:gdLst>
              <a:gd name="T0" fmla="*/ 59893 w 127677"/>
              <a:gd name="T1" fmla="*/ 0 h 144018"/>
              <a:gd name="T2" fmla="*/ 119786 w 127677"/>
              <a:gd name="T3" fmla="*/ 74724 h 144018"/>
              <a:gd name="T4" fmla="*/ 59893 w 127677"/>
              <a:gd name="T5" fmla="*/ 149447 h 144018"/>
              <a:gd name="T6" fmla="*/ 0 w 127677"/>
              <a:gd name="T7" fmla="*/ 74724 h 144018"/>
              <a:gd name="T8" fmla="*/ 17540 w 127677"/>
              <a:gd name="T9" fmla="*/ 21886 h 144018"/>
              <a:gd name="T10" fmla="*/ 17540 w 127677"/>
              <a:gd name="T11" fmla="*/ 127561 h 144018"/>
              <a:gd name="T12" fmla="*/ 102241 w 127677"/>
              <a:gd name="T13" fmla="*/ 127561 h 144018"/>
              <a:gd name="T14" fmla="*/ 102241 w 127677"/>
              <a:gd name="T15" fmla="*/ 21886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0000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Flowchart: Connector 29"/>
          <p:cNvSpPr>
            <a:spLocks/>
          </p:cNvSpPr>
          <p:nvPr/>
        </p:nvSpPr>
        <p:spPr bwMode="auto">
          <a:xfrm>
            <a:off x="857252" y="5708651"/>
            <a:ext cx="171449" cy="144463"/>
          </a:xfrm>
          <a:custGeom>
            <a:avLst/>
            <a:gdLst>
              <a:gd name="T0" fmla="*/ 69520 w 127677"/>
              <a:gd name="T1" fmla="*/ 0 h 144018"/>
              <a:gd name="T2" fmla="*/ 139036 w 127677"/>
              <a:gd name="T3" fmla="*/ 74721 h 144018"/>
              <a:gd name="T4" fmla="*/ 69520 w 127677"/>
              <a:gd name="T5" fmla="*/ 149442 h 144018"/>
              <a:gd name="T6" fmla="*/ 0 w 127677"/>
              <a:gd name="T7" fmla="*/ 74721 h 144018"/>
              <a:gd name="T8" fmla="*/ 20360 w 127677"/>
              <a:gd name="T9" fmla="*/ 21884 h 144018"/>
              <a:gd name="T10" fmla="*/ 20360 w 127677"/>
              <a:gd name="T11" fmla="*/ 127556 h 144018"/>
              <a:gd name="T12" fmla="*/ 118675 w 127677"/>
              <a:gd name="T13" fmla="*/ 127556 h 144018"/>
              <a:gd name="T14" fmla="*/ 118675 w 127677"/>
              <a:gd name="T15" fmla="*/ 21884 h 14401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8698 w 127677"/>
              <a:gd name="T25" fmla="*/ 21091 h 144018"/>
              <a:gd name="T26" fmla="*/ 108979 w 127677"/>
              <a:gd name="T27" fmla="*/ 122927 h 1440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7677" h="144018">
                <a:moveTo>
                  <a:pt x="0" y="72009"/>
                </a:moveTo>
                <a:lnTo>
                  <a:pt x="0" y="72009"/>
                </a:lnTo>
                <a:cubicBezTo>
                  <a:pt x="0" y="111778"/>
                  <a:pt x="28581" y="144017"/>
                  <a:pt x="63838" y="144018"/>
                </a:cubicBezTo>
                <a:cubicBezTo>
                  <a:pt x="99096" y="144018"/>
                  <a:pt x="127678" y="111778"/>
                  <a:pt x="127678" y="72009"/>
                </a:cubicBezTo>
                <a:cubicBezTo>
                  <a:pt x="127678" y="32239"/>
                  <a:pt x="99096" y="0"/>
                  <a:pt x="63839" y="0"/>
                </a:cubicBezTo>
                <a:cubicBezTo>
                  <a:pt x="28581" y="0"/>
                  <a:pt x="0" y="32239"/>
                  <a:pt x="0" y="72009"/>
                </a:cubicBezTo>
                <a:close/>
              </a:path>
            </a:pathLst>
          </a:custGeom>
          <a:solidFill>
            <a:srgbClr val="FFFF00"/>
          </a:solidFill>
          <a:ln w="2540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51" y="3000375"/>
            <a:ext cx="2592916" cy="58420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 err="1">
                <a:solidFill>
                  <a:srgbClr val="000000"/>
                </a:solidFill>
                <a:cs typeface="Arial" charset="0"/>
              </a:rPr>
              <a:t>Madaouela</a:t>
            </a:r>
            <a:r>
              <a:rPr lang="fr-CA" sz="1600" b="1" kern="0" dirty="0">
                <a:solidFill>
                  <a:srgbClr val="000000"/>
                </a:solidFill>
                <a:cs typeface="Arial" charset="0"/>
              </a:rPr>
              <a:t> /Uranium : </a:t>
            </a: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40,000T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-277283" y="4418014"/>
            <a:ext cx="2631017" cy="338137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000000"/>
                </a:solidFill>
                <a:cs typeface="Arial" charset="0"/>
              </a:rPr>
              <a:t>Phosphates: </a:t>
            </a: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7MT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-1117599" y="4870450"/>
            <a:ext cx="2468033" cy="585788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000000"/>
                </a:solidFill>
                <a:cs typeface="Arial" charset="0"/>
              </a:rPr>
              <a:t>Charbon: </a:t>
            </a:r>
            <a:r>
              <a:rPr lang="fr-CA" sz="1600" kern="0" dirty="0" err="1">
                <a:solidFill>
                  <a:srgbClr val="000000"/>
                </a:solidFill>
                <a:cs typeface="Arial" charset="0"/>
              </a:rPr>
              <a:t>Salkadamna</a:t>
            </a:r>
            <a:r>
              <a:rPr lang="fr-CA" sz="16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70 MT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678517" y="5589588"/>
            <a:ext cx="2690283" cy="58420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000000"/>
                </a:solidFill>
                <a:cs typeface="Arial" charset="0"/>
              </a:rPr>
              <a:t>Fer</a:t>
            </a: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: 1.200 billion T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40-45%Fer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334433" y="6272214"/>
            <a:ext cx="3513667" cy="585787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000000"/>
                </a:solidFill>
                <a:cs typeface="Arial" charset="0"/>
              </a:rPr>
              <a:t>Phosphate du W: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1,200 Billion T à 23% P2O5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2762251" y="4943475"/>
            <a:ext cx="3045883" cy="58420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anchorCtr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CA" sz="1600" b="1" kern="0" dirty="0">
                <a:solidFill>
                  <a:srgbClr val="000000"/>
                </a:solidFill>
                <a:cs typeface="Arial" charset="0"/>
              </a:rPr>
              <a:t>Ciment</a:t>
            </a: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 : Kao, </a:t>
            </a:r>
            <a:r>
              <a:rPr lang="fr-CA" sz="1600" b="1" kern="0" dirty="0" err="1">
                <a:solidFill>
                  <a:srgbClr val="FF0000"/>
                </a:solidFill>
                <a:cs typeface="Arial" charset="0"/>
              </a:rPr>
              <a:t>Garadoua</a:t>
            </a:r>
            <a:r>
              <a:rPr lang="fr-CA" sz="1600" b="1" kern="0" dirty="0">
                <a:solidFill>
                  <a:srgbClr val="FF0000"/>
                </a:solidFill>
                <a:cs typeface="Arial" charset="0"/>
              </a:rPr>
              <a:t> et Kéita : </a:t>
            </a:r>
            <a:r>
              <a:rPr lang="fr-CA" sz="1600" b="1" kern="0" dirty="0" err="1">
                <a:solidFill>
                  <a:srgbClr val="FF0000"/>
                </a:solidFill>
                <a:cs typeface="Arial" charset="0"/>
              </a:rPr>
              <a:t>Plenty</a:t>
            </a:r>
            <a:endParaRPr lang="fr-CA" sz="1600" kern="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2" name="Straight Arrow Connector 30"/>
          <p:cNvCxnSpPr>
            <a:cxnSpLocks noChangeShapeType="1"/>
            <a:endCxn id="11270" idx="0"/>
          </p:cNvCxnSpPr>
          <p:nvPr/>
        </p:nvCxnSpPr>
        <p:spPr bwMode="auto">
          <a:xfrm flipH="1">
            <a:off x="1771652" y="4724401"/>
            <a:ext cx="4233" cy="144463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30"/>
          <p:cNvCxnSpPr>
            <a:cxnSpLocks noChangeShapeType="1"/>
          </p:cNvCxnSpPr>
          <p:nvPr/>
        </p:nvCxnSpPr>
        <p:spPr bwMode="auto">
          <a:xfrm rot="5400000">
            <a:off x="2649539" y="3470276"/>
            <a:ext cx="415925" cy="190500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30"/>
          <p:cNvCxnSpPr>
            <a:cxnSpLocks noChangeShapeType="1"/>
          </p:cNvCxnSpPr>
          <p:nvPr/>
        </p:nvCxnSpPr>
        <p:spPr bwMode="auto">
          <a:xfrm flipH="1" flipV="1">
            <a:off x="2161118" y="5091114"/>
            <a:ext cx="461433" cy="53975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30"/>
          <p:cNvCxnSpPr>
            <a:cxnSpLocks noChangeShapeType="1"/>
            <a:stCxn id="18" idx="1"/>
            <a:endCxn id="11274" idx="1"/>
          </p:cNvCxnSpPr>
          <p:nvPr/>
        </p:nvCxnSpPr>
        <p:spPr bwMode="auto">
          <a:xfrm flipH="1" flipV="1">
            <a:off x="1041400" y="5783264"/>
            <a:ext cx="637117" cy="98425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30"/>
          <p:cNvCxnSpPr>
            <a:cxnSpLocks noChangeShapeType="1"/>
            <a:stCxn id="17" idx="3"/>
          </p:cNvCxnSpPr>
          <p:nvPr/>
        </p:nvCxnSpPr>
        <p:spPr bwMode="auto">
          <a:xfrm>
            <a:off x="1350434" y="5162550"/>
            <a:ext cx="173567" cy="52388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0"/>
          <p:cNvCxnSpPr>
            <a:cxnSpLocks noChangeShapeType="1"/>
            <a:endCxn id="11271" idx="2"/>
          </p:cNvCxnSpPr>
          <p:nvPr/>
        </p:nvCxnSpPr>
        <p:spPr bwMode="auto">
          <a:xfrm flipV="1">
            <a:off x="814918" y="6110288"/>
            <a:ext cx="12700" cy="127000"/>
          </a:xfrm>
          <a:prstGeom prst="straightConnector1">
            <a:avLst/>
          </a:prstGeom>
          <a:noFill/>
          <a:ln w="9528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5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SSIER\Cadastre à jour @_22 07 2015\Cadastre Carte_22_07_20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08" y="0"/>
            <a:ext cx="968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29408"/>
            <a:ext cx="165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CADASTRE MINIER DU NIGER</a:t>
            </a:r>
          </a:p>
        </p:txBody>
      </p:sp>
    </p:spTree>
    <p:extLst>
      <p:ext uri="{BB962C8B-B14F-4D97-AF65-F5344CB8AC3E}">
        <p14:creationId xmlns:p14="http://schemas.microsoft.com/office/powerpoint/2010/main" val="322532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Exploitations Minières</a:t>
            </a:r>
            <a:endParaRPr lang="fr-FR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L’uranium</a:t>
            </a:r>
          </a:p>
          <a:p>
            <a:pPr marL="0"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L’exploitation minière de l’Uranium a commencé au Niger en 1971 avec la SOMAÏR</a:t>
            </a:r>
          </a:p>
          <a:p>
            <a:pPr marL="0" indent="0"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La Production annuel moyenne d’Uranium par société:</a:t>
            </a:r>
          </a:p>
          <a:p>
            <a:pPr algn="just">
              <a:buFontTx/>
              <a:buChar char="-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Cominak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1350 t</a:t>
            </a:r>
          </a:p>
          <a:p>
            <a:pPr algn="just">
              <a:buFontTx/>
              <a:buChar char="-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Somair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2400 t </a:t>
            </a:r>
          </a:p>
          <a:p>
            <a:pPr algn="just">
              <a:buFontTx/>
              <a:buChar char="-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Imouraren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5000t prévision </a:t>
            </a:r>
          </a:p>
          <a:p>
            <a:pPr algn="just">
              <a:buFontTx/>
              <a:buChar char="-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Somina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600t prévision</a:t>
            </a:r>
          </a:p>
          <a:p>
            <a:pPr algn="just">
              <a:buFontTx/>
              <a:buChar char="-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Goviex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:2000t prévision</a:t>
            </a:r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7296"/>
            <a:ext cx="4916424" cy="405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2600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Exploitations Minières</a:t>
            </a:r>
            <a:endParaRPr lang="fr-FR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2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Exploitations Minières, suite</a:t>
            </a:r>
            <a:endParaRPr lang="fr-FR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u="sng" dirty="0">
                <a:latin typeface="Times New Roman" pitchFamily="18" charset="0"/>
                <a:cs typeface="Times New Roman" pitchFamily="18" charset="0"/>
              </a:rPr>
              <a:t>L’ OR </a:t>
            </a:r>
          </a:p>
          <a:p>
            <a:pPr marL="0"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L’exploitation de l’or a débuté en 2004 avec la société des Mines du Liptako (SML) qui produit en moyenne 1500kg d’or par an</a:t>
            </a:r>
            <a:endParaRPr lang="fr-FR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u="sng" dirty="0">
                <a:latin typeface="Times New Roman" pitchFamily="18" charset="0"/>
                <a:cs typeface="Times New Roman" pitchFamily="18" charset="0"/>
              </a:rPr>
              <a:t>Le charbon</a:t>
            </a:r>
          </a:p>
          <a:p>
            <a:pPr marL="0"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 charbon est exploité par la société nigérienne du charbon d’Anou Araren (SONICHAR) qui à une production  annuel de 270000 t</a:t>
            </a:r>
          </a:p>
        </p:txBody>
      </p:sp>
      <p:pic>
        <p:nvPicPr>
          <p:cNvPr id="5" name="Espace réservé du contenu 4" descr="E:\SONICHAR\Photo Sonichar\IMG_10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29" y="1901952"/>
            <a:ext cx="4547615" cy="407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751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4023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fr-FR" sz="40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Exploitations Miniers, suite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Le calcaire</a:t>
            </a:r>
          </a:p>
          <a:p>
            <a:pPr marL="0" indent="0" algn="just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cimenterie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malbaza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et la seul société qui exploite le calcaire de manière industriel pour la fabrication du ciment </a:t>
            </a:r>
          </a:p>
        </p:txBody>
      </p:sp>
      <p:pic>
        <p:nvPicPr>
          <p:cNvPr id="5" name="Espace réservé du contenu 4" descr="E:\Nouveau dossier (3)\IMG_082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56" y="1633728"/>
            <a:ext cx="4913376" cy="440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67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Exploitations Artisanales </a:t>
            </a:r>
            <a:br>
              <a:rPr lang="fr-FR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3467595"/>
            <a:ext cx="5181600" cy="3206335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L’or </a:t>
            </a:r>
          </a:p>
          <a:p>
            <a:pPr marL="0" indent="0" algn="just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Il est exploité de manière artisanal dans le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liptako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sur le site de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komabangoug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dans le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djado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le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tafassasset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Gypse</a:t>
            </a:r>
          </a:p>
          <a:p>
            <a:pPr marL="0" indent="0" algn="just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gypse est produit à Kao dans la région de Tahoua et exporté au Nigeria,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3657599"/>
            <a:ext cx="5181600" cy="2885703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Natron dans la région de Diffa, Dosso et de Zinder; </a:t>
            </a:r>
          </a:p>
          <a:p>
            <a:pPr marL="0" indent="0" algn="just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sel est principalement exploité dans la région de Dosso et d’Agadez 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cuivre dans la région d’Agadez</a:t>
            </a:r>
          </a:p>
          <a:p>
            <a:pPr algn="just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16"/>
          <p:cNvGrpSpPr>
            <a:grpSpLocks/>
          </p:cNvGrpSpPr>
          <p:nvPr/>
        </p:nvGrpSpPr>
        <p:grpSpPr bwMode="auto">
          <a:xfrm>
            <a:off x="3040083" y="535029"/>
            <a:ext cx="6341424" cy="3110695"/>
            <a:chOff x="1747821" y="2831684"/>
            <a:chExt cx="5488475" cy="3627537"/>
          </a:xfrm>
        </p:grpSpPr>
        <p:pic>
          <p:nvPicPr>
            <p:cNvPr id="6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21" y="2831684"/>
              <a:ext cx="4990428" cy="362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5194" y="2843276"/>
              <a:ext cx="3181102" cy="3411932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5586" y="3369813"/>
              <a:ext cx="1870170" cy="1668102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40206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84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I. CADRE GEOGRAPHIQUE</a:t>
            </a:r>
          </a:p>
        </p:txBody>
      </p:sp>
      <p:pic>
        <p:nvPicPr>
          <p:cNvPr id="5" name="Content Placeholder 4" descr="niger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116106"/>
            <a:ext cx="6790765" cy="5741894"/>
          </a:xfr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90764" y="1116106"/>
            <a:ext cx="5401235" cy="574189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b="1" dirty="0"/>
              <a:t> Superficie de </a:t>
            </a:r>
            <a:r>
              <a:rPr lang="en-US" altLang="en-US" sz="2200" dirty="0"/>
              <a:t>: 1 267 000 km2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600" dirty="0"/>
          </a:p>
          <a:p>
            <a:pPr marL="0" indent="0">
              <a:lnSpc>
                <a:spcPct val="80000"/>
              </a:lnSpc>
            </a:pPr>
            <a:r>
              <a:rPr lang="en-US" altLang="en-US" sz="2200" dirty="0"/>
              <a:t> </a:t>
            </a:r>
            <a:r>
              <a:rPr lang="fr-FR" altLang="en-US" sz="2400" dirty="0"/>
              <a:t> </a:t>
            </a:r>
            <a:r>
              <a:rPr lang="fr-FR" altLang="en-US" sz="2400" b="1" dirty="0"/>
              <a:t>Huit (8) Régions</a:t>
            </a:r>
            <a:r>
              <a:rPr lang="fr-FR" altLang="en-US" sz="2400" dirty="0"/>
              <a:t>: Agadez, Diffa, Dosso, Maradi, Niamey, Tahoua, Tillabéri et Zinder;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400" dirty="0"/>
          </a:p>
          <a:p>
            <a:pPr marL="0" indent="0">
              <a:lnSpc>
                <a:spcPct val="80000"/>
              </a:lnSpc>
            </a:pPr>
            <a:r>
              <a:rPr lang="en-US" altLang="en-US" sz="2400" b="1" dirty="0"/>
              <a:t> Capitale </a:t>
            </a:r>
            <a:r>
              <a:rPr lang="en-US" altLang="en-US" sz="2400" dirty="0"/>
              <a:t>: Niamey </a:t>
            </a:r>
            <a:endParaRPr lang="fr-FR" altLang="en-US" sz="2400" dirty="0"/>
          </a:p>
          <a:p>
            <a:pPr marL="0" indent="0">
              <a:lnSpc>
                <a:spcPct val="80000"/>
              </a:lnSpc>
            </a:pPr>
            <a:endParaRPr lang="fr-FR" altLang="en-US" sz="24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b="1" dirty="0"/>
              <a:t> Population:</a:t>
            </a:r>
            <a:r>
              <a:rPr lang="en-US" altLang="en-US" sz="2200" dirty="0"/>
              <a:t>  17 millions  d’habitants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dirty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en-US" sz="2200" dirty="0"/>
              <a:t> </a:t>
            </a:r>
            <a:r>
              <a:rPr lang="fr-FR" altLang="en-US" sz="2200" b="1" dirty="0"/>
              <a:t>Pays relativement plat </a:t>
            </a:r>
            <a:r>
              <a:rPr lang="fr-FR" altLang="en-US" sz="2200" dirty="0"/>
              <a:t>avec son sommet le plus haut de 1944 m (Mt </a:t>
            </a:r>
            <a:r>
              <a:rPr lang="fr-FR" altLang="en-US" sz="2200" dirty="0" err="1"/>
              <a:t>Greboun</a:t>
            </a:r>
            <a:r>
              <a:rPr lang="fr-FR" altLang="en-US" sz="2200" dirty="0"/>
              <a:t>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fr-FR" altLang="en-US" sz="2200" dirty="0"/>
          </a:p>
          <a:p>
            <a:pPr marL="0" indent="0" eaLnBrk="1" hangingPunct="1">
              <a:lnSpc>
                <a:spcPct val="80000"/>
              </a:lnSpc>
            </a:pPr>
            <a:r>
              <a:rPr lang="fr-FR" altLang="en-US" sz="2200" b="1" dirty="0"/>
              <a:t> Climat:</a:t>
            </a:r>
            <a:r>
              <a:rPr lang="fr-FR" altLang="en-US" sz="2200" dirty="0"/>
              <a:t> Tropical semi-aride avec une saison sèche (octobre à mai) et une saison pluvieuse (juin à septembre).</a:t>
            </a:r>
          </a:p>
          <a:p>
            <a:pPr marL="0" indent="0" eaLnBrk="1" hangingPunct="1">
              <a:lnSpc>
                <a:spcPct val="80000"/>
              </a:lnSpc>
            </a:pPr>
            <a:endParaRPr lang="fr-FR" altLang="en-US" sz="2200" dirty="0"/>
          </a:p>
          <a:p>
            <a:pPr marL="0" indent="0" algn="ctr" eaLnBrk="1" hangingPunct="1">
              <a:lnSpc>
                <a:spcPct val="8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3098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3341" y="5741894"/>
            <a:ext cx="8592671" cy="954742"/>
          </a:xfrm>
        </p:spPr>
        <p:txBody>
          <a:bodyPr>
            <a:normAutofit/>
          </a:bodyPr>
          <a:lstStyle/>
          <a:p>
            <a:r>
              <a:rPr lang="fr-FR" sz="4400" b="1" i="1" dirty="0"/>
              <a:t>MERCI DE VOTRE ATTENTION</a:t>
            </a:r>
          </a:p>
        </p:txBody>
      </p:sp>
      <p:pic>
        <p:nvPicPr>
          <p:cNvPr id="4" name="Picture 2" descr="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3"/>
          <a:stretch>
            <a:fillRect/>
          </a:stretch>
        </p:blipFill>
        <p:spPr bwMode="auto">
          <a:xfrm>
            <a:off x="1524000" y="0"/>
            <a:ext cx="80772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5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993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II. CADRE GEOLOGIQUE: Les grands ensembles géologiques</a:t>
            </a:r>
          </a:p>
        </p:txBody>
      </p:sp>
      <p:sp>
        <p:nvSpPr>
          <p:cNvPr id="12" name="ZoneTexte 5"/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7449671" y="1058355"/>
            <a:ext cx="4742329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ensembles de formations anciennes  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Liptako Gourma</a:t>
            </a: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à l’ouest, c’est l’extrémité NE du craton ouest africain ;</a:t>
            </a:r>
          </a:p>
          <a:p>
            <a:pPr eaLnBrk="1" hangingPunct="1"/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L’Aïr au nord</a:t>
            </a:r>
          </a:p>
          <a:p>
            <a:pPr eaLnBrk="1" hangingPunct="1"/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Damagaram Mounio et sud Maradi </a:t>
            </a: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centre sud</a:t>
            </a:r>
          </a:p>
          <a:p>
            <a:pPr eaLnBrk="1" hangingPunct="1"/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Djado </a:t>
            </a: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N E</a:t>
            </a: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éologie du Ni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3513" r="2078" b="5208"/>
          <a:stretch>
            <a:fillRect/>
          </a:stretch>
        </p:blipFill>
        <p:spPr bwMode="auto">
          <a:xfrm>
            <a:off x="-1" y="832761"/>
            <a:ext cx="7073153" cy="60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511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II. CADRE GEOLOGIQUE: Les grands ensembles géologiques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07624" y="820271"/>
            <a:ext cx="4984376" cy="60377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bassins sédimentaires;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bassin des Iullemenden:</a:t>
            </a:r>
          </a:p>
          <a:p>
            <a:pPr marL="0" indent="0">
              <a:buNone/>
            </a:pPr>
            <a:endParaRPr lang="fr-FR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bassin du Tim </a:t>
            </a:r>
            <a:r>
              <a:rPr lang="fr-F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Mersoï</a:t>
            </a: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nord</a:t>
            </a:r>
          </a:p>
          <a:p>
            <a:pPr marL="457200" lvl="1" indent="0">
              <a:buNone/>
            </a:pPr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L’Ader Doutchi au Sud Ouest</a:t>
            </a:r>
          </a:p>
          <a:p>
            <a:pPr marL="0" indent="0">
              <a:buNone/>
            </a:pPr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bassin du Lac Tchad  ou bassin du Niger oriental  à l’est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bassin du </a:t>
            </a:r>
            <a:r>
              <a:rPr lang="fr-F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djado</a:t>
            </a:r>
            <a:endParaRPr lang="fr-F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bassin du Ténéré</a:t>
            </a:r>
          </a:p>
          <a:p>
            <a:pPr marL="0" indent="0">
              <a:buNone/>
            </a:pPr>
            <a:endParaRPr lang="fr-F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éologie du Ni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3513" r="2078" b="5208"/>
          <a:stretch>
            <a:fillRect/>
          </a:stretch>
        </p:blipFill>
        <p:spPr bwMode="auto">
          <a:xfrm>
            <a:off x="107576" y="968188"/>
            <a:ext cx="6804212" cy="58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470645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III. LE POTENTIEL MINIER PAR PROVINCE MINIERE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68788" y="470647"/>
            <a:ext cx="6423212" cy="638735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fr-FR" sz="11200" b="1" dirty="0"/>
              <a:t>LE LIPTAKO GOURMA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1200" b="1" dirty="0"/>
              <a:t>Géologie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8000" dirty="0"/>
              <a:t>Constitue l’extrémité NE du craton Ouest Africain stabilisé il y a 2 milliards d’années;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8000" dirty="0"/>
              <a:t>Constitué de formations birimiennes, d’âge Protérozoïque inférieur;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8000" dirty="0"/>
              <a:t>Formations organisées en sillons métavolcano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8000" dirty="0"/>
              <a:t>Sédimentaires  (Sirba, Téra-</a:t>
            </a:r>
            <a:r>
              <a:rPr lang="fr-FR" sz="8000" dirty="0" err="1"/>
              <a:t>Gassa</a:t>
            </a:r>
            <a:r>
              <a:rPr lang="fr-FR" sz="8000" dirty="0"/>
              <a:t>, </a:t>
            </a:r>
            <a:r>
              <a:rPr lang="fr-FR" sz="8000" dirty="0" err="1"/>
              <a:t>Gorouol</a:t>
            </a:r>
            <a:r>
              <a:rPr lang="fr-FR" sz="8000" dirty="0"/>
              <a:t> et Makalondi);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8000" dirty="0"/>
              <a:t>Formations ont subi une compression régionale NW-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8000" dirty="0"/>
              <a:t>SE ayant engendré un plissement avec foliation à plan axial </a:t>
            </a:r>
          </a:p>
          <a:p>
            <a:pPr marL="457200" lvl="1" indent="0">
              <a:buNone/>
            </a:pPr>
            <a:r>
              <a:rPr lang="fr-FR" b="1" dirty="0"/>
              <a:t> </a:t>
            </a:r>
          </a:p>
          <a:p>
            <a:pPr marL="268288" lvl="1" indent="-268288">
              <a:buFont typeface="Wingdings" panose="05000000000000000000" pitchFamily="2" charset="2"/>
              <a:buChar char="Ø"/>
            </a:pPr>
            <a:r>
              <a:rPr lang="fr-FR" sz="11200" b="1" dirty="0"/>
              <a:t>Potentiel minier</a:t>
            </a:r>
          </a:p>
          <a:p>
            <a:pPr marL="444500" lvl="1" indent="-444500">
              <a:buFont typeface="Wingdings" panose="05000000000000000000" pitchFamily="2" charset="2"/>
              <a:buChar char="v"/>
            </a:pPr>
            <a:r>
              <a:rPr lang="fr-FR" sz="9600" b="1" dirty="0">
                <a:solidFill>
                  <a:srgbClr val="FF0000"/>
                </a:solidFill>
              </a:rPr>
              <a:t>Les indices de minéralisation</a:t>
            </a:r>
          </a:p>
          <a:p>
            <a:pPr marL="0" indent="268288">
              <a:buFont typeface="Wingdings" panose="05000000000000000000" pitchFamily="2" charset="2"/>
              <a:buChar char="§"/>
              <a:tabLst>
                <a:tab pos="268288" algn="l"/>
              </a:tabLst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(Au);  		 	Argent (Ag);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Platine (Pl); 			Nickel (Ni); 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Plomb (Pb); 			Zinc (Zn);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Cuivre (Cu); 			Molybdène (Mo);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Manganèse (Mn); 		Vanadium (V);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Titane (Ti); 			Chromite (Cr);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Dolomite (Dol) </a:t>
            </a:r>
            <a:endParaRPr lang="en-US" altLang="fr-FR" sz="8000" dirty="0"/>
          </a:p>
          <a:p>
            <a:pPr marL="457200" lvl="1" indent="0">
              <a:buNone/>
            </a:pPr>
            <a:endParaRPr lang="fr-FR" b="1" dirty="0"/>
          </a:p>
          <a:p>
            <a:pPr marL="457200" lvl="1" indent="0">
              <a:buNone/>
            </a:pPr>
            <a:endParaRPr lang="fr-FR" sz="800" dirty="0"/>
          </a:p>
        </p:txBody>
      </p:sp>
      <p:pic>
        <p:nvPicPr>
          <p:cNvPr id="5" name="Image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1672"/>
            <a:ext cx="5768786" cy="62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3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235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III. LE POTENTIEL MINIER PAR PROVINCE MINIERE 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67081" y="672354"/>
            <a:ext cx="6624919" cy="618564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fr-FR" b="1" dirty="0"/>
              <a:t>LE LIPTAKO GOURMA</a:t>
            </a:r>
          </a:p>
          <a:p>
            <a:pPr defTabSz="5381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altLang="en-US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Les gisements de minéralisation</a:t>
            </a:r>
          </a:p>
          <a:p>
            <a:pPr defTabSz="5381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Gisement d’or de Samira</a:t>
            </a:r>
            <a:r>
              <a:rPr lang="fr-FR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Découvert par </a:t>
            </a:r>
            <a:r>
              <a:rPr lang="fr-FR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Etruscan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des réserves initiales d’environ 25 tonnes or métal;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une teneur moyenne de 1,2 g/t;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début de l’exploitation: 2004 par la SML (AGMDC 80% et     SOPAMIN 20%);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production cumulée 2014 à 2016: 2645kg;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SML est actuellement détenue à 100% par la </a:t>
            </a:r>
            <a:r>
              <a:rPr lang="fr-FR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Sopamin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fr-FR" altLang="en-US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fr-F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Gisements de fer de Say et de Kollo;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268288" algn="l"/>
              </a:tabLst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découvert en 1960. Les travaux, successivement réalisés par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8288" algn="l"/>
              </a:tabLst>
              <a:defRPr/>
            </a:pP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 BRGM 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1960 -1062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et 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 société KHO Humboldt 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1981-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8288" algn="l"/>
              </a:tabLst>
              <a:defRPr/>
            </a:pP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ont donné des réserves estimées à  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1,2 milliards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8288" algn="l"/>
              </a:tabLst>
              <a:defRPr/>
            </a:pP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tonnes,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avec une teneur évoluant de 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 à 45% Fe2O3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endParaRPr lang="fr-FR" altLang="en-US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2" descr="C:\GIS\Atlasliptako\SituationMinier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54"/>
            <a:ext cx="5661211" cy="618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0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0989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III. LE POTENTIEL MINIER PAR PROVINCE MINIERE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1860" y="672353"/>
            <a:ext cx="6060140" cy="618564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  <a:defRPr/>
            </a:pPr>
            <a:r>
              <a:rPr lang="fr-FR" sz="3000" b="1" dirty="0"/>
              <a:t>LE LIPTAKO GOURMA (suite)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Gisement de phosphates du W</a:t>
            </a:r>
            <a:r>
              <a:rPr lang="fr-FR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- découvert en 1972 par le BRGM;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- réserves estimées à plus d’un (1) milliard de tonnes avec une teneur moyenne de 23% P2O5</a:t>
            </a:r>
            <a:endParaRPr lang="fr-FR" altLang="en-US" sz="2000" b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altLang="en-US" sz="2400" b="1" dirty="0">
              <a:solidFill>
                <a:srgbClr val="0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Gisement de manganèse de Téra;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découverts en 1932 par </a:t>
            </a:r>
            <a:r>
              <a:rPr lang="fr-FR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Reformatsky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puis étudié en détail par  </a:t>
            </a:r>
            <a:r>
              <a:rPr lang="fr-FR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Machens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(1961) et un projet PNUD (1969);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associé à des </a:t>
            </a:r>
            <a:r>
              <a:rPr lang="fr-FR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gondites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réserves estimées à 52.000 tonnes à 39% Mn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Gisement de cuivre et Molybdène de </a:t>
            </a:r>
            <a:r>
              <a:rPr lang="fr-FR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Kourki</a:t>
            </a:r>
            <a:endParaRPr lang="fr-FR" altLang="en-US" sz="2400" b="1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découvert en 1971 à travers un projet financé par le PNUD;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Pris dans la série volcano-sédimentaire du sillon du </a:t>
            </a:r>
            <a:r>
              <a:rPr lang="fr-FR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Gorouol</a:t>
            </a: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réserves estimées à </a:t>
            </a:r>
            <a:r>
              <a:rPr lang="fr-FR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 millions de tonnes </a:t>
            </a:r>
            <a:r>
              <a:rPr lang="fr-FR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 une profondeur de 300 m avec des teneurs moyennes respectives en cuivre et molybdène de 0,02 et 0,03%.</a:t>
            </a:r>
          </a:p>
          <a:p>
            <a:pPr marL="0" indent="0">
              <a:buNone/>
              <a:defRPr/>
            </a:pPr>
            <a:endParaRPr lang="fr-FR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endParaRPr lang="fr-FR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endParaRPr lang="fr-FR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2" descr="C:\GIS\Atlasliptako\SituationMinier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989"/>
            <a:ext cx="6225988" cy="63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840"/>
            <a:ext cx="12192000" cy="56272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800" b="1" dirty="0"/>
              <a:t>Le cadastre minier du Liptako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8" y="587375"/>
            <a:ext cx="5204012" cy="6270625"/>
          </a:xfrm>
        </p:spPr>
      </p:pic>
    </p:spTree>
    <p:extLst>
      <p:ext uri="{BB962C8B-B14F-4D97-AF65-F5344CB8AC3E}">
        <p14:creationId xmlns:p14="http://schemas.microsoft.com/office/powerpoint/2010/main" val="14835796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2460</Words>
  <Application>Microsoft Office PowerPoint</Application>
  <PresentationFormat>Grand écran</PresentationFormat>
  <Paragraphs>471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Aharoni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Thème Office</vt:lpstr>
      <vt:lpstr> ETAT DES CONNAISSANCES ET RESSOURCES MINIERES DU NIGER</vt:lpstr>
      <vt:lpstr>PLAN</vt:lpstr>
      <vt:lpstr>I. CADRE GEOGRAPHIQUE</vt:lpstr>
      <vt:lpstr>II. CADRE GEOLOGIQUE: Les grands ensembles géologiques</vt:lpstr>
      <vt:lpstr>II. CADRE GEOLOGIQUE: Les grands ensembles géologiques</vt:lpstr>
      <vt:lpstr>III. LE POTENTIEL MINIER PAR PROVINCE MINIERE</vt:lpstr>
      <vt:lpstr>III. LE POTENTIEL MINIER PAR PROVINCE MINIERE </vt:lpstr>
      <vt:lpstr>III. LE POTENTIEL MINIER PAR PROVINCE MINIERE</vt:lpstr>
      <vt:lpstr>Le cadastre minier du Liptako</vt:lpstr>
      <vt:lpstr>III. POTENTIEL MINIER PAR PROVINVE MINIERE</vt:lpstr>
      <vt:lpstr>III. POTENTIEL MINIER PAR PROVINVE MINIERE</vt:lpstr>
      <vt:lpstr>Le cadastre minier du massif de l’Aïr</vt:lpstr>
      <vt:lpstr>III. POTENTIEL MINIER PAR PROVINVE MINIERE</vt:lpstr>
      <vt:lpstr>Le cadastre minier du Damagaram Mounio et Sud Maradi</vt:lpstr>
      <vt:lpstr>III. POTENTIEL MINIER PAR PROVINVE MINIERE</vt:lpstr>
      <vt:lpstr>III. POTENTIEL MINIER PAR PROVINVE MINIERE</vt:lpstr>
      <vt:lpstr>EVOLUTION DES RESERVES D’URANIUM</vt:lpstr>
      <vt:lpstr>Présentation PowerPoint</vt:lpstr>
      <vt:lpstr>III. POTENTIEL MINIER PAR PROVINVE MINIERE</vt:lpstr>
      <vt:lpstr>III. POTENTIEL MINIER PAR PROVINVE MINIERE</vt:lpstr>
      <vt:lpstr>III. POTENTIEL MINIER PAR PROVINVE MINIERE</vt:lpstr>
      <vt:lpstr>III. POTENTIEL MINIER PAR PROVINVE MINIERE</vt:lpstr>
      <vt:lpstr>Les Gisements en Exploitation</vt:lpstr>
      <vt:lpstr>Les Gisements en Instance d’Exploitation</vt:lpstr>
      <vt:lpstr>Présentation PowerPoint</vt:lpstr>
      <vt:lpstr>Les Exploitations Minières</vt:lpstr>
      <vt:lpstr>Exploitations Minières, suite</vt:lpstr>
      <vt:lpstr> Exploitations Miniers, suite</vt:lpstr>
      <vt:lpstr>Les Exploitations Artisanales  </vt:lpstr>
      <vt:lpstr>MERCI DE VOTRE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 ETAT DES CONNAISSANCES ET GESTION DES RESSOURCES MINIERES DU NIGER</dc:title>
  <dc:creator>ABDOU</dc:creator>
  <cp:lastModifiedBy>Samba</cp:lastModifiedBy>
  <cp:revision>203</cp:revision>
  <dcterms:created xsi:type="dcterms:W3CDTF">2016-03-24T07:30:35Z</dcterms:created>
  <dcterms:modified xsi:type="dcterms:W3CDTF">2020-02-04T09:25:35Z</dcterms:modified>
</cp:coreProperties>
</file>